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8" r:id="rId4"/>
    <p:sldId id="269" r:id="rId5"/>
    <p:sldId id="276" r:id="rId6"/>
    <p:sldId id="260" r:id="rId7"/>
    <p:sldId id="270" r:id="rId8"/>
    <p:sldId id="273" r:id="rId9"/>
    <p:sldId id="274" r:id="rId10"/>
    <p:sldId id="275" r:id="rId11"/>
    <p:sldId id="277" r:id="rId12"/>
    <p:sldId id="257" r:id="rId13"/>
    <p:sldId id="278" r:id="rId14"/>
    <p:sldId id="263" r:id="rId15"/>
    <p:sldId id="282" r:id="rId16"/>
    <p:sldId id="279" r:id="rId17"/>
    <p:sldId id="280" r:id="rId18"/>
    <p:sldId id="281" r:id="rId19"/>
    <p:sldId id="265" r:id="rId20"/>
    <p:sldId id="264" r:id="rId21"/>
    <p:sldId id="266" r:id="rId22"/>
    <p:sldId id="283" r:id="rId23"/>
    <p:sldId id="284" r:id="rId24"/>
    <p:sldId id="285" r:id="rId2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-272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Page de ga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20035"/>
            <a:ext cx="7886700" cy="1691236"/>
          </a:xfrm>
        </p:spPr>
        <p:txBody>
          <a:bodyPr anchor="b"/>
          <a:lstStyle>
            <a:lvl1pPr>
              <a:defRPr sz="4500">
                <a:solidFill>
                  <a:srgbClr val="26426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5211271"/>
            <a:ext cx="7886700" cy="878380"/>
          </a:xfrm>
        </p:spPr>
        <p:txBody>
          <a:bodyPr/>
          <a:lstStyle>
            <a:lvl1pPr marL="0" indent="0">
              <a:buNone/>
              <a:defRPr sz="1800">
                <a:solidFill>
                  <a:srgbClr val="264266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8E78D-03D9-6B4A-A388-9BA48370C1BE}" type="slidenum">
              <a:rPr lang="fr-FR" smtClean="0"/>
              <a:t>‹#›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253"/>
            <a:ext cx="9144000" cy="32204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54"/>
          <a:stretch/>
        </p:blipFill>
        <p:spPr>
          <a:xfrm>
            <a:off x="-17702" y="996934"/>
            <a:ext cx="3350103" cy="3931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1874" y="807100"/>
            <a:ext cx="5557584" cy="3181917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rgbClr val="26426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1875" y="3989015"/>
            <a:ext cx="5557584" cy="1183668"/>
          </a:xfrm>
        </p:spPr>
        <p:txBody>
          <a:bodyPr/>
          <a:lstStyle>
            <a:lvl1pPr marL="0" indent="0" algn="ctr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8E78D-03D9-6B4A-A388-9BA48370C1BE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7024" y="333434"/>
            <a:ext cx="7229243" cy="948934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635" y="2047251"/>
            <a:ext cx="7886700" cy="36097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8E78D-03D9-6B4A-A388-9BA48370C1BE}" type="slidenum">
              <a:rPr lang="fr-FR" smtClean="0"/>
              <a:t>‹#›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09" y="66905"/>
            <a:ext cx="1642015" cy="1481993"/>
          </a:xfrm>
          <a:prstGeom prst="rect">
            <a:avLst/>
          </a:prstGeom>
        </p:spPr>
      </p:pic>
      <p:sp>
        <p:nvSpPr>
          <p:cNvPr id="7" name="Ellipse 6"/>
          <p:cNvSpPr/>
          <p:nvPr userDrawn="1"/>
        </p:nvSpPr>
        <p:spPr>
          <a:xfrm>
            <a:off x="105010" y="75697"/>
            <a:ext cx="1231422" cy="12154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fr-FR" sz="2500" b="1" dirty="0"/>
              <a:t>SHACL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06" y="5599299"/>
            <a:ext cx="1245945" cy="115533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9218" y="6421873"/>
            <a:ext cx="17261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308E78D-03D9-6B4A-A388-9BA48370C1B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520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rgbClr val="264266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rgbClr val="264266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264266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264266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264266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264266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fekaputra/shacl-plugin" TargetMode="External"/><Relationship Id="rId3" Type="http://schemas.openxmlformats.org/officeDocument/2006/relationships/hyperlink" Target="https://moodle.polymtl.ca/course/view.php?id=3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validatingrdf.com/bookHtml011.html" TargetMode="External"/><Relationship Id="rId4" Type="http://schemas.openxmlformats.org/officeDocument/2006/relationships/hyperlink" Target="https://www.w3.org/TR/shacl-af/%23rules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w3.org/TR/shacl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w3.org/TR/rdf-sparql-query/" TargetMode="External"/><Relationship Id="rId3" Type="http://schemas.openxmlformats.org/officeDocument/2006/relationships/hyperlink" Target="https://www.w3.org/TR/sparql11-update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w3.org/2014/data-shapes/wiki/Main_Page" TargetMode="External"/><Relationship Id="rId3" Type="http://schemas.openxmlformats.org/officeDocument/2006/relationships/hyperlink" Target="http://www.w3.org/ns/shac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TP2 sur SHACL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799635" y="1846385"/>
            <a:ext cx="7886700" cy="3810604"/>
          </a:xfrm>
        </p:spPr>
        <p:txBody>
          <a:bodyPr>
            <a:normAutofit fontScale="85000" lnSpcReduction="20000"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Used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>
                <a:solidFill>
                  <a:srgbClr val="FF0000"/>
                </a:solidFill>
              </a:rPr>
              <a:t>Ontology</a:t>
            </a:r>
            <a:r>
              <a:rPr lang="fr-FR" dirty="0"/>
              <a:t>: </a:t>
            </a:r>
            <a:r>
              <a:rPr lang="fr-FR" dirty="0" err="1"/>
              <a:t>movie</a:t>
            </a:r>
            <a:r>
              <a:rPr lang="fr-FR" dirty="0"/>
              <a:t> </a:t>
            </a:r>
            <a:r>
              <a:rPr lang="fr-FR" dirty="0" err="1"/>
              <a:t>ontology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instances</a:t>
            </a:r>
          </a:p>
          <a:p>
            <a:r>
              <a:rPr lang="fr-FR" dirty="0"/>
              <a:t>File </a:t>
            </a:r>
            <a:r>
              <a:rPr lang="fr-FR" dirty="0" err="1"/>
              <a:t>BCVisuAll.ttl</a:t>
            </a:r>
            <a:r>
              <a:rPr lang="fr-FR" dirty="0"/>
              <a:t> (to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downloaded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Google drive )</a:t>
            </a:r>
          </a:p>
          <a:p>
            <a:endParaRPr lang="fr-FR" dirty="0"/>
          </a:p>
          <a:p>
            <a:r>
              <a:rPr lang="fr-FR" dirty="0"/>
              <a:t>Warning: </a:t>
            </a:r>
            <a:r>
              <a:rPr lang="fr-FR" dirty="0" err="1">
                <a:solidFill>
                  <a:srgbClr val="FF0000"/>
                </a:solidFill>
              </a:rPr>
              <a:t>launch</a:t>
            </a:r>
            <a:r>
              <a:rPr lang="fr-FR" dirty="0">
                <a:solidFill>
                  <a:srgbClr val="FF0000"/>
                </a:solidFill>
              </a:rPr>
              <a:t> a </a:t>
            </a:r>
            <a:r>
              <a:rPr lang="fr-FR" dirty="0" err="1">
                <a:solidFill>
                  <a:srgbClr val="FF0000"/>
                </a:solidFill>
              </a:rPr>
              <a:t>reasonner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starting</a:t>
            </a:r>
            <a:r>
              <a:rPr lang="fr-FR" dirty="0"/>
              <a:t> to </a:t>
            </a:r>
            <a:r>
              <a:rPr lang="fr-FR" dirty="0" err="1"/>
              <a:t>work</a:t>
            </a:r>
            <a:r>
              <a:rPr lang="fr-FR" dirty="0"/>
              <a:t>	</a:t>
            </a:r>
          </a:p>
          <a:p>
            <a:r>
              <a:rPr lang="fr-FR" dirty="0" err="1"/>
              <a:t>Hermit</a:t>
            </a:r>
            <a:endParaRPr lang="fr-FR" dirty="0"/>
          </a:p>
          <a:p>
            <a:endParaRPr lang="fr-FR" dirty="0"/>
          </a:p>
          <a:p>
            <a:r>
              <a:rPr lang="fr-FR" dirty="0"/>
              <a:t>Install a new widget in Protégé: click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launching</a:t>
            </a:r>
            <a:r>
              <a:rPr lang="fr-FR" dirty="0"/>
              <a:t> protégé or select SHACL4Protégé </a:t>
            </a:r>
            <a:r>
              <a:rPr lang="fr-FR" dirty="0" err="1"/>
              <a:t>from</a:t>
            </a:r>
            <a:endParaRPr lang="fr-FR" dirty="0"/>
          </a:p>
          <a:p>
            <a:pPr marL="0" indent="0">
              <a:buNone/>
            </a:pPr>
            <a:r>
              <a:rPr lang="fr-FR" dirty="0">
                <a:hlinkClick r:id="rId2"/>
              </a:rPr>
              <a:t>https://github.com/fekaputra/shacl-plugin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Then</a:t>
            </a:r>
            <a:r>
              <a:rPr lang="fr-FR" dirty="0"/>
              <a:t> restart Protégé and select the widget in the menu </a:t>
            </a:r>
            <a:r>
              <a:rPr lang="fr-FR" dirty="0" err="1"/>
              <a:t>windows</a:t>
            </a:r>
            <a:r>
              <a:rPr lang="fr-FR" dirty="0"/>
              <a:t>/</a:t>
            </a:r>
            <a:r>
              <a:rPr lang="fr-FR" dirty="0" err="1"/>
              <a:t>tabs</a:t>
            </a:r>
            <a:r>
              <a:rPr lang="fr-FR" dirty="0"/>
              <a:t>/</a:t>
            </a:r>
          </a:p>
          <a:p>
            <a:endParaRPr lang="fr-FR" dirty="0"/>
          </a:p>
          <a:p>
            <a:r>
              <a:rPr lang="fr-FR" dirty="0"/>
              <a:t>More </a:t>
            </a:r>
            <a:r>
              <a:rPr lang="fr-FR" dirty="0" err="1"/>
              <a:t>detailed</a:t>
            </a:r>
            <a:r>
              <a:rPr lang="fr-FR" dirty="0"/>
              <a:t> course</a:t>
            </a:r>
          </a:p>
          <a:p>
            <a:pPr marL="0" indent="0">
              <a:buNone/>
            </a:pPr>
            <a:r>
              <a:rPr lang="fr-FR" dirty="0">
                <a:hlinkClick r:id="rId3"/>
              </a:rPr>
              <a:t>https://moodle.polymtl.ca/course/view.php?id=30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7213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(5)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95261" y="1019730"/>
            <a:ext cx="4413738" cy="554794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:</a:t>
            </a:r>
            <a:r>
              <a:rPr lang="fr-FR" i="1" dirty="0" err="1">
                <a:solidFill>
                  <a:srgbClr val="FF0000"/>
                </a:solidFill>
              </a:rPr>
              <a:t>UserShape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a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/>
              <a:t>[       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schema:name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2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1">
                    <a:lumMod val="50000"/>
                  </a:schemeClr>
                </a:solidFill>
              </a:rPr>
              <a:t>schema:gender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sh:or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rgbClr val="FF0000"/>
                </a:solidFill>
              </a:rPr>
              <a:t>sh:in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schema:Female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) ]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] )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3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schema:birthDate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4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schema:knows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sh:nodeKind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:User ; ] </a:t>
            </a:r>
            <a:r>
              <a:rPr lang="fr-FR" i="1" dirty="0"/>
              <a:t>.</a:t>
            </a:r>
            <a:endParaRPr lang="fr-FR" dirty="0"/>
          </a:p>
        </p:txBody>
      </p:sp>
      <p:sp>
        <p:nvSpPr>
          <p:cNvPr id="5" name="Légende encadrée 1 4"/>
          <p:cNvSpPr/>
          <p:nvPr/>
        </p:nvSpPr>
        <p:spPr>
          <a:xfrm>
            <a:off x="6064263" y="5144572"/>
            <a:ext cx="2684083" cy="465194"/>
          </a:xfrm>
          <a:prstGeom prst="borderCallout1">
            <a:avLst>
              <a:gd name="adj1" fmla="val 60417"/>
              <a:gd name="adj2" fmla="val -5512"/>
              <a:gd name="adj3" fmla="val 145833"/>
              <a:gd name="adj4" fmla="val -6209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« </a:t>
            </a:r>
            <a:r>
              <a:rPr lang="fr-FR" dirty="0" err="1">
                <a:solidFill>
                  <a:schemeClr val="accent1"/>
                </a:solidFill>
              </a:rPr>
              <a:t>kind</a:t>
            </a:r>
            <a:r>
              <a:rPr lang="fr-FR" dirty="0">
                <a:solidFill>
                  <a:schemeClr val="accent1"/>
                </a:solidFill>
              </a:rPr>
              <a:t> » of the </a:t>
            </a:r>
            <a:r>
              <a:rPr lang="fr-FR" dirty="0" err="1">
                <a:solidFill>
                  <a:schemeClr val="accent1"/>
                </a:solidFill>
              </a:rPr>
              <a:t>linked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node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Légende encadrée 1 5"/>
          <p:cNvSpPr/>
          <p:nvPr/>
        </p:nvSpPr>
        <p:spPr>
          <a:xfrm>
            <a:off x="6064262" y="5883065"/>
            <a:ext cx="2684083" cy="415728"/>
          </a:xfrm>
          <a:prstGeom prst="borderCallout1">
            <a:avLst>
              <a:gd name="adj1" fmla="val 2859"/>
              <a:gd name="adj2" fmla="val -5098"/>
              <a:gd name="adj3" fmla="val 55331"/>
              <a:gd name="adj4" fmla="val -7210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Type of the </a:t>
            </a:r>
            <a:r>
              <a:rPr lang="fr-FR" dirty="0" err="1">
                <a:solidFill>
                  <a:schemeClr val="accent1"/>
                </a:solidFill>
              </a:rPr>
              <a:t>node</a:t>
            </a:r>
            <a:endParaRPr lang="fr-FR" dirty="0">
              <a:solidFill>
                <a:schemeClr val="accent1"/>
              </a:solidFill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131880" y="3559275"/>
            <a:ext cx="1345224" cy="1545655"/>
            <a:chOff x="333511" y="3723801"/>
            <a:chExt cx="1345224" cy="1545655"/>
          </a:xfrm>
        </p:grpSpPr>
        <p:grpSp>
          <p:nvGrpSpPr>
            <p:cNvPr id="12" name="Groupe 11"/>
            <p:cNvGrpSpPr/>
            <p:nvPr/>
          </p:nvGrpSpPr>
          <p:grpSpPr>
            <a:xfrm>
              <a:off x="333512" y="3723801"/>
              <a:ext cx="1345223" cy="1076799"/>
              <a:chOff x="294542" y="2035372"/>
              <a:chExt cx="1345223" cy="1191382"/>
            </a:xfrm>
          </p:grpSpPr>
          <p:sp>
            <p:nvSpPr>
              <p:cNvPr id="14" name="Ellipse 13"/>
              <p:cNvSpPr/>
              <p:nvPr/>
            </p:nvSpPr>
            <p:spPr>
              <a:xfrm>
                <a:off x="408842" y="2035372"/>
                <a:ext cx="1230923" cy="518747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accent1">
                        <a:lumMod val="75000"/>
                      </a:schemeClr>
                    </a:solidFill>
                  </a:rPr>
                  <a:t>James</a:t>
                </a:r>
              </a:p>
            </p:txBody>
          </p:sp>
          <p:cxnSp>
            <p:nvCxnSpPr>
              <p:cNvPr id="15" name="Connecteur droit avec flèche 14"/>
              <p:cNvCxnSpPr>
                <a:stCxn id="14" idx="4"/>
              </p:cNvCxnSpPr>
              <p:nvPr/>
            </p:nvCxnSpPr>
            <p:spPr>
              <a:xfrm flipH="1">
                <a:off x="892418" y="2554119"/>
                <a:ext cx="131886" cy="6726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ZoneTexte 15"/>
              <p:cNvSpPr txBox="1"/>
              <p:nvPr/>
            </p:nvSpPr>
            <p:spPr>
              <a:xfrm>
                <a:off x="294542" y="2554119"/>
                <a:ext cx="1336432" cy="340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400" dirty="0" err="1"/>
                  <a:t>schema:knows</a:t>
                </a:r>
                <a:endParaRPr lang="fr-FR" sz="1400" dirty="0"/>
              </a:p>
            </p:txBody>
          </p:sp>
        </p:grpSp>
        <p:sp>
          <p:nvSpPr>
            <p:cNvPr id="23" name="Ellipse 22"/>
            <p:cNvSpPr/>
            <p:nvPr/>
          </p:nvSpPr>
          <p:spPr>
            <a:xfrm>
              <a:off x="333511" y="4800600"/>
              <a:ext cx="1164981" cy="46885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solidFill>
                    <a:schemeClr val="accent1">
                      <a:lumMod val="75000"/>
                    </a:schemeClr>
                  </a:solidFill>
                </a:rPr>
                <a:t>http://...</a:t>
              </a:r>
            </a:p>
          </p:txBody>
        </p:sp>
      </p:grpSp>
      <p:grpSp>
        <p:nvGrpSpPr>
          <p:cNvPr id="20" name="Groupe 19"/>
          <p:cNvGrpSpPr/>
          <p:nvPr/>
        </p:nvGrpSpPr>
        <p:grpSpPr>
          <a:xfrm>
            <a:off x="1212020" y="4505811"/>
            <a:ext cx="1763583" cy="612267"/>
            <a:chOff x="1262679" y="1877086"/>
            <a:chExt cx="1763583" cy="612267"/>
          </a:xfrm>
        </p:grpSpPr>
        <p:sp>
          <p:nvSpPr>
            <p:cNvPr id="21" name="Ellipse 20"/>
            <p:cNvSpPr/>
            <p:nvPr/>
          </p:nvSpPr>
          <p:spPr>
            <a:xfrm>
              <a:off x="1795339" y="1970606"/>
              <a:ext cx="1230923" cy="51874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accent1">
                      <a:lumMod val="75000"/>
                    </a:schemeClr>
                  </a:solidFill>
                </a:rPr>
                <a:t>:User</a:t>
              </a:r>
            </a:p>
          </p:txBody>
        </p:sp>
        <p:cxnSp>
          <p:nvCxnSpPr>
            <p:cNvPr id="22" name="Connecteur droit avec flèche 21"/>
            <p:cNvCxnSpPr>
              <a:stCxn id="23" idx="6"/>
              <a:endCxn id="21" idx="2"/>
            </p:cNvCxnSpPr>
            <p:nvPr/>
          </p:nvCxnSpPr>
          <p:spPr>
            <a:xfrm flipV="1">
              <a:off x="1347520" y="2229980"/>
              <a:ext cx="447819" cy="117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/>
            <p:cNvSpPr txBox="1"/>
            <p:nvPr/>
          </p:nvSpPr>
          <p:spPr>
            <a:xfrm>
              <a:off x="1262679" y="1877086"/>
              <a:ext cx="9678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 err="1"/>
                <a:t>owl:class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90517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SHACL </a:t>
            </a:r>
            <a:r>
              <a:rPr lang="fr-FR" dirty="0" err="1"/>
              <a:t>vocabulary</a:t>
            </a:r>
            <a:r>
              <a:rPr lang="fr-FR" dirty="0"/>
              <a:t> ‘by </a:t>
            </a:r>
            <a:r>
              <a:rPr lang="fr-FR" dirty="0" err="1"/>
              <a:t>example</a:t>
            </a:r>
            <a:r>
              <a:rPr lang="fr-FR" dirty="0"/>
              <a:t>’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99635" y="2047251"/>
            <a:ext cx="7886700" cy="414253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Classes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sh:PropertyShape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ObjectProperties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sh:targetNode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endParaRPr lang="fr-FR" i="1" dirty="0"/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	</a:t>
            </a:r>
            <a:r>
              <a:rPr lang="fr-FR" i="1" dirty="0" err="1">
                <a:solidFill>
                  <a:srgbClr val="002060"/>
                </a:solidFill>
              </a:rPr>
              <a:t>sh:nodeKind</a:t>
            </a:r>
            <a:r>
              <a:rPr lang="fr-FR" i="1" dirty="0">
                <a:solidFill>
                  <a:srgbClr val="002060"/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002060"/>
                </a:solidFill>
              </a:rPr>
              <a:t>	</a:t>
            </a:r>
            <a:r>
              <a:rPr lang="fr-FR" i="1" dirty="0" err="1">
                <a:solidFill>
                  <a:srgbClr val="002060"/>
                </a:solidFill>
              </a:rPr>
              <a:t>sh:class</a:t>
            </a:r>
            <a:r>
              <a:rPr lang="fr-FR" i="1" dirty="0">
                <a:solidFill>
                  <a:srgbClr val="002060"/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	</a:t>
            </a:r>
            <a:r>
              <a:rPr lang="fr-FR" i="1" dirty="0" err="1">
                <a:solidFill>
                  <a:schemeClr val="accent2">
                    <a:lumMod val="50000"/>
                  </a:schemeClr>
                </a:solidFill>
              </a:rPr>
              <a:t>sh:or</a:t>
            </a:r>
            <a:r>
              <a:rPr lang="fr-FR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2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2">
                    <a:lumMod val="50000"/>
                  </a:schemeClr>
                </a:solidFill>
              </a:rPr>
              <a:t>sh:in</a:t>
            </a:r>
            <a:endParaRPr lang="fr-FR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DataProperties</a:t>
            </a:r>
            <a:endParaRPr lang="fr-FR" i="1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endParaRPr lang="fr-FR" i="1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360985" y="1749671"/>
            <a:ext cx="409721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</a:rPr>
              <a:t>:</a:t>
            </a:r>
            <a:r>
              <a:rPr lang="fr-FR" sz="1400" i="1" dirty="0" err="1">
                <a:solidFill>
                  <a:srgbClr val="FF0000"/>
                </a:solidFill>
              </a:rPr>
              <a:t>UserShape</a:t>
            </a:r>
            <a:r>
              <a:rPr lang="fr-FR" sz="1400" i="1" dirty="0">
                <a:solidFill>
                  <a:srgbClr val="FF0000"/>
                </a:solidFill>
              </a:rPr>
              <a:t> 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a </a:t>
            </a:r>
            <a:r>
              <a:rPr lang="fr-FR" sz="1400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sz="1400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sh:targetNode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sz="1400" i="1" dirty="0">
                <a:solidFill>
                  <a:schemeClr val="accent1">
                    <a:lumMod val="75000"/>
                  </a:schemeClr>
                </a:solidFill>
              </a:rPr>
              <a:t>:James , :Anna, :John 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</a:t>
            </a:r>
          </a:p>
          <a:p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sz="1400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sz="1400" i="1" dirty="0"/>
              <a:t>[       # </a:t>
            </a:r>
            <a:r>
              <a:rPr lang="fr-FR" sz="1400" i="1" dirty="0" err="1"/>
              <a:t>Blank</a:t>
            </a:r>
            <a:r>
              <a:rPr lang="fr-FR" sz="1400" i="1" dirty="0"/>
              <a:t> </a:t>
            </a:r>
            <a:r>
              <a:rPr lang="fr-FR" sz="1400" i="1" dirty="0" err="1"/>
              <a:t>node</a:t>
            </a:r>
            <a:r>
              <a:rPr lang="fr-FR" sz="1400" i="1" dirty="0"/>
              <a:t> 1 </a:t>
            </a:r>
          </a:p>
          <a:p>
            <a:r>
              <a:rPr lang="fr-FR" sz="1400" i="1" dirty="0"/>
              <a:t>		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schema:name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; </a:t>
            </a:r>
          </a:p>
          <a:p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sz="1400" i="1" dirty="0" err="1">
                <a:solidFill>
                  <a:schemeClr val="accent4">
                    <a:lumMod val="50000"/>
                  </a:schemeClr>
                </a:solidFill>
              </a:rPr>
              <a:t>xsd:string</a:t>
            </a:r>
            <a:r>
              <a:rPr lang="fr-FR" sz="1400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sz="1400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]  .</a:t>
            </a:r>
          </a:p>
          <a:p>
            <a:endParaRPr lang="fr-FR" sz="1400" i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:James </a:t>
            </a:r>
            <a:r>
              <a:rPr lang="fr-FR" sz="1400" i="1" dirty="0" err="1">
                <a:solidFill>
                  <a:schemeClr val="bg1">
                    <a:lumMod val="50000"/>
                  </a:schemeClr>
                </a:solidFill>
              </a:rPr>
              <a:t>schema:name</a:t>
            </a:r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 ‘’James’’^^</a:t>
            </a:r>
            <a:r>
              <a:rPr lang="fr-FR" sz="1400" i="1" dirty="0" err="1">
                <a:solidFill>
                  <a:schemeClr val="bg1">
                    <a:lumMod val="50000"/>
                  </a:schemeClr>
                </a:solidFill>
              </a:rPr>
              <a:t>xsd:string</a:t>
            </a:r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 .</a:t>
            </a:r>
          </a:p>
          <a:p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:James </a:t>
            </a:r>
            <a:r>
              <a:rPr lang="fr-FR" sz="1400" i="1" dirty="0" err="1">
                <a:solidFill>
                  <a:schemeClr val="bg1">
                    <a:lumMod val="50000"/>
                  </a:schemeClr>
                </a:solidFill>
              </a:rPr>
              <a:t>schema:name</a:t>
            </a:r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 ‘’Jimmy’’^^</a:t>
            </a:r>
            <a:r>
              <a:rPr lang="fr-FR" sz="1400" i="1" dirty="0" err="1">
                <a:solidFill>
                  <a:schemeClr val="bg1">
                    <a:lumMod val="50000"/>
                  </a:schemeClr>
                </a:solidFill>
              </a:rPr>
              <a:t>xsd:string</a:t>
            </a:r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 .</a:t>
            </a:r>
          </a:p>
          <a:p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:Anne </a:t>
            </a:r>
            <a:r>
              <a:rPr lang="fr-FR" sz="1400" i="1" dirty="0" err="1">
                <a:solidFill>
                  <a:schemeClr val="bg1">
                    <a:lumMod val="50000"/>
                  </a:schemeClr>
                </a:solidFill>
              </a:rPr>
              <a:t>schema:name</a:t>
            </a:r>
            <a:r>
              <a:rPr lang="fr-FR" sz="1400" i="1" dirty="0">
                <a:solidFill>
                  <a:schemeClr val="bg1">
                    <a:lumMod val="50000"/>
                  </a:schemeClr>
                </a:solidFill>
              </a:rPr>
              <a:t> ‘’Anna’’. </a:t>
            </a:r>
          </a:p>
          <a:p>
            <a:r>
              <a:rPr lang="fr-FR" sz="1400" i="1" dirty="0">
                <a:solidFill>
                  <a:srgbClr val="FF0000"/>
                </a:solidFill>
              </a:rPr>
              <a:t>:John </a:t>
            </a:r>
            <a:r>
              <a:rPr lang="fr-FR" sz="1400" i="1" dirty="0" err="1">
                <a:solidFill>
                  <a:srgbClr val="FF0000"/>
                </a:solidFill>
              </a:rPr>
              <a:t>schema:name</a:t>
            </a:r>
            <a:r>
              <a:rPr lang="fr-FR" sz="1400" i="1" dirty="0">
                <a:solidFill>
                  <a:srgbClr val="FF0000"/>
                </a:solidFill>
              </a:rPr>
              <a:t> ‘’John’’^^</a:t>
            </a:r>
            <a:r>
              <a:rPr lang="fr-FR" sz="1400" i="1" dirty="0" err="1">
                <a:solidFill>
                  <a:srgbClr val="FF0000"/>
                </a:solidFill>
              </a:rPr>
              <a:t>xsd:string</a:t>
            </a:r>
            <a:r>
              <a:rPr lang="fr-FR" sz="1400" i="1" dirty="0">
                <a:solidFill>
                  <a:srgbClr val="FF0000"/>
                </a:solidFill>
              </a:rPr>
              <a:t> .</a:t>
            </a:r>
          </a:p>
          <a:p>
            <a:endParaRPr lang="fr-FR" sz="1400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</p:txBody>
      </p:sp>
      <p:cxnSp>
        <p:nvCxnSpPr>
          <p:cNvPr id="6" name="Connecteur droit avec flèche 5"/>
          <p:cNvCxnSpPr/>
          <p:nvPr/>
        </p:nvCxnSpPr>
        <p:spPr>
          <a:xfrm flipH="1">
            <a:off x="2628901" y="2180492"/>
            <a:ext cx="2732744" cy="1090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924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2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5993" y="1732085"/>
            <a:ext cx="2787162" cy="481818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dirty="0" err="1"/>
              <a:t>schema:PersonShape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a </a:t>
            </a:r>
            <a:r>
              <a:rPr lang="fr-FR" dirty="0" err="1"/>
              <a:t>sh:NodeShape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sh:targetClass</a:t>
            </a:r>
            <a:r>
              <a:rPr lang="fr-FR" dirty="0"/>
              <a:t> </a:t>
            </a:r>
            <a:r>
              <a:rPr lang="fr-FR" dirty="0" err="1"/>
              <a:t>schema:Person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sh:property</a:t>
            </a:r>
            <a:r>
              <a:rPr lang="fr-FR" dirty="0"/>
              <a:t> [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sh:path</a:t>
            </a:r>
            <a:r>
              <a:rPr lang="fr-FR" dirty="0"/>
              <a:t> </a:t>
            </a:r>
            <a:r>
              <a:rPr lang="fr-FR" dirty="0" err="1"/>
              <a:t>schema:givenName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sh:datatype</a:t>
            </a:r>
            <a:r>
              <a:rPr lang="fr-FR" dirty="0"/>
              <a:t> </a:t>
            </a:r>
            <a:r>
              <a:rPr lang="fr-FR" dirty="0" err="1"/>
              <a:t>xsd:string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>
                <a:solidFill>
                  <a:srgbClr val="FF0000"/>
                </a:solidFill>
              </a:rPr>
              <a:t>sh:name</a:t>
            </a:r>
            <a:r>
              <a:rPr lang="fr-FR" dirty="0"/>
              <a:t> "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" ;</a:t>
            </a:r>
          </a:p>
          <a:p>
            <a:pPr marL="0" indent="0">
              <a:buNone/>
            </a:pPr>
            <a:r>
              <a:rPr lang="fr-FR" dirty="0"/>
              <a:t>    ] ;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sh:property</a:t>
            </a:r>
            <a:r>
              <a:rPr lang="fr-FR" dirty="0"/>
              <a:t> [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sh:path</a:t>
            </a:r>
            <a:r>
              <a:rPr lang="fr-FR" dirty="0"/>
              <a:t> </a:t>
            </a:r>
            <a:r>
              <a:rPr lang="fr-FR" dirty="0" err="1"/>
              <a:t>schema:birthDate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>
                <a:solidFill>
                  <a:srgbClr val="FF0000"/>
                </a:solidFill>
              </a:rPr>
              <a:t>        </a:t>
            </a:r>
            <a:r>
              <a:rPr lang="fr-FR" dirty="0" err="1">
                <a:solidFill>
                  <a:srgbClr val="FF0000"/>
                </a:solidFill>
              </a:rPr>
              <a:t>sh:lessThan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 err="1"/>
              <a:t>schema:deathDate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sh:maxCount</a:t>
            </a:r>
            <a:r>
              <a:rPr lang="fr-FR" dirty="0"/>
              <a:t> 1 ;</a:t>
            </a:r>
          </a:p>
          <a:p>
            <a:pPr marL="0" indent="0">
              <a:buNone/>
            </a:pPr>
            <a:r>
              <a:rPr lang="fr-FR" dirty="0"/>
              <a:t>    ] ;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sh:property</a:t>
            </a:r>
            <a:r>
              <a:rPr lang="fr-FR" dirty="0"/>
              <a:t> [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sh:path</a:t>
            </a:r>
            <a:r>
              <a:rPr lang="fr-FR" dirty="0"/>
              <a:t> </a:t>
            </a:r>
            <a:r>
              <a:rPr lang="fr-FR" dirty="0" err="1"/>
              <a:t>schema:gender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sh:in</a:t>
            </a:r>
            <a:r>
              <a:rPr lang="fr-FR" dirty="0"/>
              <a:t> ( "</a:t>
            </a:r>
            <a:r>
              <a:rPr lang="fr-FR" dirty="0" err="1"/>
              <a:t>female</a:t>
            </a:r>
            <a:r>
              <a:rPr lang="fr-FR" dirty="0"/>
              <a:t>" "male" ) ;</a:t>
            </a:r>
          </a:p>
          <a:p>
            <a:pPr marL="0" indent="0">
              <a:buNone/>
            </a:pPr>
            <a:r>
              <a:rPr lang="fr-FR" dirty="0"/>
              <a:t>    ] ;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sh:property</a:t>
            </a:r>
            <a:r>
              <a:rPr lang="fr-FR" dirty="0"/>
              <a:t> [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sh:path</a:t>
            </a:r>
            <a:r>
              <a:rPr lang="fr-FR" dirty="0"/>
              <a:t> </a:t>
            </a:r>
            <a:r>
              <a:rPr lang="fr-FR" dirty="0" err="1"/>
              <a:t>schema:address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>
                <a:solidFill>
                  <a:srgbClr val="FF0000"/>
                </a:solidFill>
              </a:rPr>
              <a:t>sh:node</a:t>
            </a:r>
            <a:r>
              <a:rPr lang="fr-FR" dirty="0"/>
              <a:t> </a:t>
            </a:r>
            <a:r>
              <a:rPr lang="fr-FR" dirty="0" err="1"/>
              <a:t>schema:AddressShape</a:t>
            </a:r>
            <a:r>
              <a:rPr lang="fr-FR" dirty="0"/>
              <a:t> ;</a:t>
            </a:r>
          </a:p>
          <a:p>
            <a:pPr marL="0" indent="0">
              <a:buNone/>
            </a:pPr>
            <a:r>
              <a:rPr lang="fr-FR" dirty="0"/>
              <a:t>    ] .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299438" y="1846385"/>
            <a:ext cx="38774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dash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&lt;http://datashapes.org/dash#&gt;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rdf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&lt;http://www.w3.org/1999/02/22-rdf-syntax-ns#&gt;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rdfs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&lt;http://www.w3.org/2000/01/rdf-schema#&gt;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schema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&lt;http://schema.org/&gt; .</a:t>
            </a:r>
          </a:p>
          <a:p>
            <a:r>
              <a:rPr lang="fr-FR" sz="1200" dirty="0">
                <a:solidFill>
                  <a:srgbClr val="FF0000"/>
                </a:solidFill>
              </a:rPr>
              <a:t>@</a:t>
            </a:r>
            <a:r>
              <a:rPr lang="fr-FR" sz="1200" dirty="0" err="1">
                <a:solidFill>
                  <a:srgbClr val="FF0000"/>
                </a:solidFill>
              </a:rPr>
              <a:t>prefix</a:t>
            </a:r>
            <a:r>
              <a:rPr lang="fr-FR" sz="1200" dirty="0">
                <a:solidFill>
                  <a:srgbClr val="FF0000"/>
                </a:solidFill>
              </a:rPr>
              <a:t> sh: &lt;http://www.w3.org/ns/shacl#&gt;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xsd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&lt;http://www.w3.org/2001/XMLSchema#&gt; .</a:t>
            </a:r>
          </a:p>
          <a:p>
            <a:endParaRPr lang="fr-FR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Légende encadrée 1 5"/>
          <p:cNvSpPr/>
          <p:nvPr/>
        </p:nvSpPr>
        <p:spPr>
          <a:xfrm>
            <a:off x="4340521" y="4141177"/>
            <a:ext cx="4256693" cy="555971"/>
          </a:xfrm>
          <a:prstGeom prst="borderCallout1">
            <a:avLst>
              <a:gd name="adj1" fmla="val 55672"/>
              <a:gd name="adj2" fmla="val -4480"/>
              <a:gd name="adj3" fmla="val 16542"/>
              <a:gd name="adj4" fmla="val -3586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accent1"/>
                </a:solidFill>
              </a:rPr>
              <a:t>compares the value of </a:t>
            </a:r>
            <a:r>
              <a:rPr lang="fr-FR" sz="1600" dirty="0" err="1">
                <a:solidFill>
                  <a:schemeClr val="accent1"/>
                </a:solidFill>
              </a:rPr>
              <a:t>schema:birthDate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with</a:t>
            </a:r>
            <a:r>
              <a:rPr lang="fr-FR" sz="1600" dirty="0">
                <a:solidFill>
                  <a:schemeClr val="accent1"/>
                </a:solidFill>
              </a:rPr>
              <a:t> the value of </a:t>
            </a:r>
            <a:r>
              <a:rPr lang="fr-FR" sz="1600" dirty="0" err="1">
                <a:solidFill>
                  <a:schemeClr val="accent1"/>
                </a:solidFill>
              </a:rPr>
              <a:t>another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property</a:t>
            </a:r>
            <a:endParaRPr lang="fr-FR" sz="1600" dirty="0">
              <a:solidFill>
                <a:schemeClr val="accent1"/>
              </a:solidFill>
            </a:endParaRPr>
          </a:p>
        </p:txBody>
      </p:sp>
      <p:sp>
        <p:nvSpPr>
          <p:cNvPr id="7" name="Légende encadrée 1 6"/>
          <p:cNvSpPr/>
          <p:nvPr/>
        </p:nvSpPr>
        <p:spPr>
          <a:xfrm>
            <a:off x="4394939" y="5750169"/>
            <a:ext cx="4256692" cy="351693"/>
          </a:xfrm>
          <a:prstGeom prst="borderCallout1">
            <a:avLst>
              <a:gd name="adj1" fmla="val 60417"/>
              <a:gd name="adj2" fmla="val -5512"/>
              <a:gd name="adj3" fmla="val 101796"/>
              <a:gd name="adj4" fmla="val -64574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accent1"/>
                </a:solidFill>
              </a:rPr>
              <a:t>This </a:t>
            </a:r>
            <a:r>
              <a:rPr lang="fr-FR" sz="1600" dirty="0" err="1">
                <a:solidFill>
                  <a:schemeClr val="accent1"/>
                </a:solidFill>
              </a:rPr>
              <a:t>property</a:t>
            </a:r>
            <a:r>
              <a:rPr lang="fr-FR" sz="1600" dirty="0">
                <a:solidFill>
                  <a:schemeClr val="accent1"/>
                </a:solidFill>
              </a:rPr>
              <a:t> must </a:t>
            </a:r>
            <a:r>
              <a:rPr lang="fr-FR" sz="1600" dirty="0" err="1">
                <a:solidFill>
                  <a:schemeClr val="accent1"/>
                </a:solidFill>
              </a:rPr>
              <a:t>satisfy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another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node</a:t>
            </a:r>
            <a:r>
              <a:rPr lang="fr-FR" sz="1600" dirty="0">
                <a:solidFill>
                  <a:schemeClr val="accent1"/>
                </a:solidFill>
              </a:rPr>
              <a:t> Shape</a:t>
            </a:r>
          </a:p>
        </p:txBody>
      </p:sp>
      <p:sp>
        <p:nvSpPr>
          <p:cNvPr id="8" name="Légende encadrée 1 7"/>
          <p:cNvSpPr/>
          <p:nvPr/>
        </p:nvSpPr>
        <p:spPr>
          <a:xfrm>
            <a:off x="4394938" y="3416045"/>
            <a:ext cx="4256693" cy="364647"/>
          </a:xfrm>
          <a:prstGeom prst="borderCallout1">
            <a:avLst>
              <a:gd name="adj1" fmla="val 55672"/>
              <a:gd name="adj2" fmla="val -4480"/>
              <a:gd name="adj3" fmla="val -22995"/>
              <a:gd name="adj4" fmla="val -7138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solidFill>
                  <a:schemeClr val="accent1"/>
                </a:solidFill>
              </a:rPr>
              <a:t>Constraint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name</a:t>
            </a:r>
            <a:r>
              <a:rPr lang="fr-FR" sz="1600" dirty="0">
                <a:solidFill>
                  <a:schemeClr val="accent1"/>
                </a:solidFill>
              </a:rPr>
              <a:t> (to </a:t>
            </a:r>
            <a:r>
              <a:rPr lang="fr-FR" sz="1600" dirty="0" err="1">
                <a:solidFill>
                  <a:schemeClr val="accent1"/>
                </a:solidFill>
              </a:rPr>
              <a:t>be</a:t>
            </a:r>
            <a:r>
              <a:rPr lang="fr-FR" sz="1600" dirty="0">
                <a:solidFill>
                  <a:schemeClr val="accent1"/>
                </a:solidFill>
              </a:rPr>
              <a:t> </a:t>
            </a:r>
            <a:r>
              <a:rPr lang="fr-FR" sz="1600" dirty="0" err="1">
                <a:solidFill>
                  <a:schemeClr val="accent1"/>
                </a:solidFill>
              </a:rPr>
              <a:t>displayed</a:t>
            </a:r>
            <a:r>
              <a:rPr lang="fr-FR" sz="1600" dirty="0">
                <a:solidFill>
                  <a:schemeClr val="accent1"/>
                </a:solidFill>
              </a:rPr>
              <a:t> if </a:t>
            </a:r>
            <a:r>
              <a:rPr lang="fr-FR" sz="1600" dirty="0" err="1">
                <a:solidFill>
                  <a:schemeClr val="accent1"/>
                </a:solidFill>
              </a:rPr>
              <a:t>needed</a:t>
            </a:r>
            <a:r>
              <a:rPr lang="fr-FR" sz="1600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018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SHACL </a:t>
            </a:r>
            <a:r>
              <a:rPr lang="fr-FR" dirty="0" err="1"/>
              <a:t>vocabulary</a:t>
            </a:r>
            <a:r>
              <a:rPr lang="fr-FR" dirty="0"/>
              <a:t> use in the </a:t>
            </a:r>
            <a:r>
              <a:rPr lang="fr-FR" dirty="0" err="1"/>
              <a:t>examples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189" y="2047250"/>
            <a:ext cx="8256442" cy="4142534"/>
          </a:xfrm>
        </p:spPr>
        <p:txBody>
          <a:bodyPr numCol="2">
            <a:normAutofit fontScale="850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Classes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ObjectProperties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sh:targetNode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endParaRPr lang="fr-FR" i="1" dirty="0"/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	</a:t>
            </a:r>
            <a:r>
              <a:rPr lang="fr-FR" i="1" dirty="0" err="1">
                <a:solidFill>
                  <a:srgbClr val="002060"/>
                </a:solidFill>
              </a:rPr>
              <a:t>sh:nodeKind</a:t>
            </a:r>
            <a:r>
              <a:rPr lang="fr-FR" i="1" dirty="0">
                <a:solidFill>
                  <a:srgbClr val="002060"/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sh:class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sh:or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sh:in</a:t>
            </a:r>
            <a:endParaRPr lang="fr-FR" i="1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sh:lessThan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</a:t>
            </a: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fr-FR" i="1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DataProperties</a:t>
            </a:r>
            <a:endParaRPr lang="fr-FR" i="1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endParaRPr lang="fr-FR" i="1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Accolade fermante 3"/>
          <p:cNvSpPr/>
          <p:nvPr/>
        </p:nvSpPr>
        <p:spPr>
          <a:xfrm>
            <a:off x="2646485" y="3253154"/>
            <a:ext cx="175846" cy="54512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3064584" y="3355370"/>
            <a:ext cx="5357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Specify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which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nodes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in the data G must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conform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to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shape</a:t>
            </a:r>
            <a:endParaRPr lang="fr-FR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Accolade fermante 5"/>
          <p:cNvSpPr/>
          <p:nvPr/>
        </p:nvSpPr>
        <p:spPr>
          <a:xfrm>
            <a:off x="2646485" y="3845956"/>
            <a:ext cx="175846" cy="54512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3064584" y="3949240"/>
            <a:ext cx="5896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Specify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property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of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target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nodes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concerned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by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constraint</a:t>
            </a:r>
            <a:endParaRPr lang="fr-FR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Accolade fermante 8"/>
          <p:cNvSpPr/>
          <p:nvPr/>
        </p:nvSpPr>
        <p:spPr>
          <a:xfrm>
            <a:off x="2646485" y="4438758"/>
            <a:ext cx="196361" cy="14470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ccolade fermante 9"/>
          <p:cNvSpPr/>
          <p:nvPr/>
        </p:nvSpPr>
        <p:spPr>
          <a:xfrm flipH="1">
            <a:off x="4327049" y="4391079"/>
            <a:ext cx="196361" cy="14470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2935630" y="4435881"/>
            <a:ext cx="13914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Specify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constraints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components on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property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of the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target</a:t>
            </a:r>
            <a:r>
              <a:rPr lang="fr-F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node</a:t>
            </a:r>
            <a:endParaRPr lang="fr-FR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378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More SCHACL </a:t>
            </a:r>
            <a:r>
              <a:rPr lang="fr-FR" dirty="0" err="1"/>
              <a:t>vocabulary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See</a:t>
            </a:r>
            <a:r>
              <a:rPr lang="fr-FR" dirty="0"/>
              <a:t> the W3C </a:t>
            </a:r>
            <a:r>
              <a:rPr lang="fr-FR" dirty="0" err="1"/>
              <a:t>recommendation</a:t>
            </a:r>
            <a:endParaRPr lang="fr-FR" dirty="0"/>
          </a:p>
          <a:p>
            <a:r>
              <a:rPr lang="fr-FR" dirty="0" err="1"/>
              <a:t>Targets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have </a:t>
            </a:r>
            <a:r>
              <a:rPr lang="fr-FR" dirty="0" err="1"/>
              <a:t>subjects</a:t>
            </a:r>
            <a:r>
              <a:rPr lang="fr-FR" dirty="0"/>
              <a:t> (</a:t>
            </a:r>
            <a:r>
              <a:rPr lang="fr-FR" dirty="0" err="1"/>
              <a:t>sh:targetSubjectsOf</a:t>
            </a:r>
            <a:r>
              <a:rPr lang="fr-FR" dirty="0"/>
              <a:t>) or </a:t>
            </a:r>
            <a:r>
              <a:rPr lang="fr-FR" dirty="0" err="1"/>
              <a:t>objects</a:t>
            </a:r>
            <a:r>
              <a:rPr lang="fr-FR" dirty="0"/>
              <a:t> </a:t>
            </a:r>
          </a:p>
          <a:p>
            <a:r>
              <a:rPr lang="fr-FR" dirty="0" err="1"/>
              <a:t>Various</a:t>
            </a:r>
            <a:r>
              <a:rPr lang="fr-FR" dirty="0"/>
              <a:t> </a:t>
            </a:r>
            <a:r>
              <a:rPr lang="fr-FR" dirty="0" err="1"/>
              <a:t>property</a:t>
            </a:r>
            <a:r>
              <a:rPr lang="fr-FR" dirty="0"/>
              <a:t> </a:t>
            </a:r>
            <a:r>
              <a:rPr lang="fr-FR" dirty="0" err="1"/>
              <a:t>paths</a:t>
            </a:r>
            <a:r>
              <a:rPr lang="fr-FR" dirty="0"/>
              <a:t>: </a:t>
            </a:r>
            <a:r>
              <a:rPr lang="fr-FR" dirty="0" err="1"/>
              <a:t>predicate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,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, alternative </a:t>
            </a:r>
            <a:r>
              <a:rPr lang="fr-FR" dirty="0" err="1"/>
              <a:t>path</a:t>
            </a:r>
            <a:r>
              <a:rPr lang="fr-FR" dirty="0"/>
              <a:t>, inverse </a:t>
            </a:r>
            <a:r>
              <a:rPr lang="fr-FR" dirty="0" err="1"/>
              <a:t>path</a:t>
            </a:r>
            <a:r>
              <a:rPr lang="fr-FR" dirty="0"/>
              <a:t>, …</a:t>
            </a:r>
          </a:p>
          <a:p>
            <a:r>
              <a:rPr lang="fr-FR" dirty="0" err="1"/>
              <a:t>Nonvalidating</a:t>
            </a:r>
            <a:r>
              <a:rPr lang="fr-FR" dirty="0"/>
              <a:t> </a:t>
            </a:r>
            <a:r>
              <a:rPr lang="fr-FR" dirty="0" err="1"/>
              <a:t>property</a:t>
            </a:r>
            <a:r>
              <a:rPr lang="fr-FR" dirty="0"/>
              <a:t> </a:t>
            </a:r>
            <a:r>
              <a:rPr lang="fr-FR" dirty="0" err="1"/>
              <a:t>shape</a:t>
            </a:r>
            <a:r>
              <a:rPr lang="fr-FR" dirty="0"/>
              <a:t> </a:t>
            </a:r>
            <a:r>
              <a:rPr lang="fr-FR" dirty="0" err="1"/>
              <a:t>characteristics</a:t>
            </a:r>
            <a:r>
              <a:rPr lang="fr-FR" dirty="0"/>
              <a:t> (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generating</a:t>
            </a:r>
            <a:r>
              <a:rPr lang="fr-FR" dirty="0"/>
              <a:t> </a:t>
            </a:r>
            <a:r>
              <a:rPr lang="fr-FR" dirty="0" err="1"/>
              <a:t>forms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SHACL files):</a:t>
            </a:r>
          </a:p>
          <a:p>
            <a:pPr lvl="1"/>
            <a:r>
              <a:rPr lang="fr-FR" dirty="0" err="1">
                <a:solidFill>
                  <a:schemeClr val="accent1">
                    <a:lumMod val="75000"/>
                  </a:schemeClr>
                </a:solidFill>
              </a:rPr>
              <a:t>sh:name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fr-FR" dirty="0" err="1">
                <a:solidFill>
                  <a:schemeClr val="accent1">
                    <a:lumMod val="75000"/>
                  </a:schemeClr>
                </a:solidFill>
              </a:rPr>
              <a:t>sh:order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fr-FR" dirty="0" err="1">
                <a:solidFill>
                  <a:schemeClr val="accent1">
                    <a:lumMod val="75000"/>
                  </a:schemeClr>
                </a:solidFill>
              </a:rPr>
              <a:t>sh:group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fr-FR" dirty="0" err="1" smtClean="0">
                <a:solidFill>
                  <a:schemeClr val="accent1">
                    <a:lumMod val="75000"/>
                  </a:schemeClr>
                </a:solidFill>
              </a:rPr>
              <a:t>sh:defaultValue</a:t>
            </a: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891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2211" t="13811" r="67727" b="33547"/>
          <a:stretch/>
        </p:blipFill>
        <p:spPr>
          <a:xfrm>
            <a:off x="-18935" y="1282368"/>
            <a:ext cx="9162935" cy="515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6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SHACL processors return </a:t>
            </a:r>
            <a:r>
              <a:rPr lang="fr-FR" dirty="0" err="1"/>
              <a:t>evaluations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Check the </a:t>
            </a:r>
            <a:r>
              <a:rPr lang="fr-FR" dirty="0" err="1"/>
              <a:t>shape</a:t>
            </a:r>
            <a:r>
              <a:rPr lang="fr-FR" dirty="0"/>
              <a:t> graph </a:t>
            </a:r>
            <a:r>
              <a:rPr lang="fr-FR" dirty="0" err="1"/>
              <a:t>before</a:t>
            </a:r>
            <a:r>
              <a:rPr lang="fr-FR" dirty="0"/>
              <a:t> validation of a data graph</a:t>
            </a:r>
          </a:p>
          <a:p>
            <a:r>
              <a:rPr lang="fr-FR" dirty="0"/>
              <a:t>Validation of a data Graph </a:t>
            </a:r>
            <a:r>
              <a:rPr lang="fr-FR" dirty="0" err="1"/>
              <a:t>against</a:t>
            </a:r>
            <a:r>
              <a:rPr lang="fr-FR" dirty="0"/>
              <a:t> a Shape Graph =</a:t>
            </a:r>
          </a:p>
          <a:p>
            <a:pPr lvl="1"/>
            <a:r>
              <a:rPr lang="fr-FR" dirty="0"/>
              <a:t>Union of the validations of </a:t>
            </a:r>
            <a:r>
              <a:rPr lang="fr-FR" dirty="0" err="1"/>
              <a:t>each</a:t>
            </a:r>
            <a:r>
              <a:rPr lang="fr-FR" dirty="0"/>
              <a:t> (focus) </a:t>
            </a:r>
            <a:r>
              <a:rPr lang="fr-FR" dirty="0" err="1"/>
              <a:t>node</a:t>
            </a:r>
            <a:r>
              <a:rPr lang="fr-FR" dirty="0"/>
              <a:t> in the data Graph </a:t>
            </a:r>
            <a:r>
              <a:rPr lang="fr-FR" dirty="0" err="1"/>
              <a:t>against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constraint</a:t>
            </a:r>
            <a:r>
              <a:rPr lang="fr-FR" dirty="0"/>
              <a:t> in the validation </a:t>
            </a:r>
            <a:r>
              <a:rPr lang="fr-FR" dirty="0" err="1"/>
              <a:t>shape</a:t>
            </a:r>
            <a:r>
              <a:rPr lang="fr-FR" dirty="0"/>
              <a:t> of </a:t>
            </a:r>
            <a:r>
              <a:rPr lang="fr-FR" dirty="0" err="1"/>
              <a:t>these</a:t>
            </a:r>
            <a:r>
              <a:rPr lang="fr-FR" dirty="0"/>
              <a:t> focus </a:t>
            </a:r>
            <a:r>
              <a:rPr lang="fr-FR" dirty="0" err="1"/>
              <a:t>nodes</a:t>
            </a:r>
            <a:r>
              <a:rPr lang="fr-FR" dirty="0"/>
              <a:t> (in the </a:t>
            </a:r>
            <a:r>
              <a:rPr lang="fr-FR" dirty="0" err="1"/>
              <a:t>shape</a:t>
            </a:r>
            <a:r>
              <a:rPr lang="fr-FR" dirty="0"/>
              <a:t> Graph)</a:t>
            </a:r>
          </a:p>
          <a:p>
            <a:r>
              <a:rPr lang="fr-FR" dirty="0"/>
              <a:t>Validation report (</a:t>
            </a:r>
            <a:r>
              <a:rPr lang="fr-FR" dirty="0" err="1"/>
              <a:t>sh:ValidationReport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Conforms</a:t>
            </a:r>
            <a:r>
              <a:rPr lang="fr-FR" dirty="0"/>
              <a:t>: </a:t>
            </a:r>
            <a:r>
              <a:rPr lang="fr-FR" dirty="0" err="1"/>
              <a:t>sh:conforms</a:t>
            </a:r>
            <a:endParaRPr lang="fr-FR" dirty="0"/>
          </a:p>
          <a:p>
            <a:pPr lvl="1"/>
            <a:r>
              <a:rPr lang="fr-FR" dirty="0" err="1"/>
              <a:t>Result</a:t>
            </a:r>
            <a:r>
              <a:rPr lang="fr-FR" dirty="0"/>
              <a:t> : </a:t>
            </a:r>
            <a:r>
              <a:rPr lang="fr-FR" dirty="0" err="1"/>
              <a:t>sh:result</a:t>
            </a:r>
            <a:endParaRPr lang="fr-FR" dirty="0"/>
          </a:p>
          <a:p>
            <a:pPr lvl="1"/>
            <a:r>
              <a:rPr lang="fr-FR" dirty="0" err="1"/>
              <a:t>Sh:shapesGraphWellFormed</a:t>
            </a:r>
            <a:endParaRPr lang="fr-FR" dirty="0"/>
          </a:p>
          <a:p>
            <a:r>
              <a:rPr lang="fr-FR" dirty="0"/>
              <a:t>Validation </a:t>
            </a:r>
            <a:r>
              <a:rPr lang="fr-FR" dirty="0" err="1"/>
              <a:t>result</a:t>
            </a:r>
            <a:r>
              <a:rPr lang="fr-FR" dirty="0"/>
              <a:t> (</a:t>
            </a:r>
            <a:r>
              <a:rPr lang="fr-FR" dirty="0" err="1"/>
              <a:t>sh:ValidationResult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Sh:focusNode</a:t>
            </a:r>
            <a:r>
              <a:rPr lang="fr-FR" dirty="0"/>
              <a:t>, </a:t>
            </a:r>
            <a:r>
              <a:rPr lang="fr-FR" dirty="0" err="1"/>
              <a:t>sh:resultPath</a:t>
            </a:r>
            <a:r>
              <a:rPr lang="fr-FR" dirty="0"/>
              <a:t>; </a:t>
            </a:r>
            <a:r>
              <a:rPr lang="fr-FR" dirty="0" err="1"/>
              <a:t>sh:value</a:t>
            </a:r>
            <a:r>
              <a:rPr lang="fr-FR" dirty="0"/>
              <a:t>, </a:t>
            </a:r>
            <a:r>
              <a:rPr lang="fr-FR" dirty="0" err="1"/>
              <a:t>sh:detail</a:t>
            </a:r>
            <a:r>
              <a:rPr lang="fr-FR" dirty="0"/>
              <a:t>, </a:t>
            </a:r>
            <a:r>
              <a:rPr lang="fr-FR" dirty="0" err="1"/>
              <a:t>sh:sourceConstraintComponent</a:t>
            </a:r>
            <a:r>
              <a:rPr lang="fr-FR" dirty="0"/>
              <a:t>, </a:t>
            </a:r>
            <a:r>
              <a:rPr lang="fr-FR" dirty="0" err="1"/>
              <a:t>sh:resultSeverity</a:t>
            </a:r>
            <a:r>
              <a:rPr lang="fr-FR" dirty="0"/>
              <a:t>, </a:t>
            </a:r>
            <a:r>
              <a:rPr lang="fr-FR" dirty="0" err="1"/>
              <a:t>sh:resultMessage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6326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92595" y="0"/>
            <a:ext cx="7229243" cy="948934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Further</a:t>
            </a:r>
            <a:r>
              <a:rPr lang="fr-FR" dirty="0"/>
              <a:t> </a:t>
            </a:r>
            <a:r>
              <a:rPr lang="fr-FR" dirty="0" err="1"/>
              <a:t>readings</a:t>
            </a:r>
            <a:r>
              <a:rPr lang="fr-FR" dirty="0"/>
              <a:t> … SPARQL-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constraints</a:t>
            </a:r>
            <a:r>
              <a:rPr lang="fr-FR" dirty="0"/>
              <a:t/>
            </a:r>
            <a:br>
              <a:rPr lang="fr-FR" dirty="0"/>
            </a:br>
            <a:r>
              <a:rPr lang="fr-FR" sz="2000" dirty="0"/>
              <a:t>https://www.w3.org/TR/shacl/#sparql-constraints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11429" t="12963" r="69762" b="38148"/>
          <a:stretch/>
        </p:blipFill>
        <p:spPr>
          <a:xfrm>
            <a:off x="851231" y="1121228"/>
            <a:ext cx="6866740" cy="573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129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result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11607" t="30732" r="70210" b="38302"/>
          <a:stretch/>
        </p:blipFill>
        <p:spPr>
          <a:xfrm>
            <a:off x="2115" y="1510967"/>
            <a:ext cx="8419509" cy="460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63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SHACL in Protégé: SHACL4Protégé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59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SHACL: </a:t>
            </a:r>
            <a:r>
              <a:rPr lang="fr-FR" dirty="0" err="1"/>
              <a:t>readings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The W3C </a:t>
            </a:r>
            <a:r>
              <a:rPr lang="fr-FR" dirty="0" err="1"/>
              <a:t>recommendation</a:t>
            </a:r>
            <a:endParaRPr lang="fr-FR" dirty="0"/>
          </a:p>
          <a:p>
            <a:pPr marL="0" indent="0">
              <a:buNone/>
            </a:pPr>
            <a:r>
              <a:rPr lang="fr-FR" dirty="0">
                <a:hlinkClick r:id="rId2"/>
              </a:rPr>
              <a:t>https://www.w3.org/TR/shacl/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An introduction to SHACL</a:t>
            </a:r>
          </a:p>
          <a:p>
            <a:pPr marL="0" indent="0">
              <a:buNone/>
            </a:pPr>
            <a:r>
              <a:rPr lang="fr-FR" dirty="0">
                <a:hlinkClick r:id="rId3"/>
              </a:rPr>
              <a:t>http://book.validatingrdf.com/bookHtml011.html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About SHACL </a:t>
            </a:r>
            <a:r>
              <a:rPr lang="fr-FR" dirty="0" err="1"/>
              <a:t>rules</a:t>
            </a:r>
            <a:r>
              <a:rPr lang="fr-FR" dirty="0"/>
              <a:t> (</a:t>
            </a:r>
            <a:r>
              <a:rPr lang="fr-FR" dirty="0" err="1"/>
              <a:t>further</a:t>
            </a:r>
            <a:r>
              <a:rPr lang="fr-FR" dirty="0"/>
              <a:t> </a:t>
            </a:r>
            <a:r>
              <a:rPr lang="fr-FR" dirty="0" err="1"/>
              <a:t>reading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>
                <a:hlinkClick r:id="rId4"/>
              </a:rPr>
              <a:t>https://www.w3.org/TR/shacl-af/#rules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58462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target</a:t>
            </a:r>
            <a:r>
              <a:rPr lang="fr-FR" dirty="0"/>
              <a:t> KG: </a:t>
            </a:r>
            <a:r>
              <a:rPr lang="fr-FR" dirty="0" err="1"/>
              <a:t>presentation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BCVisuAll.ttl</a:t>
            </a:r>
            <a:endParaRPr lang="fr-FR" dirty="0"/>
          </a:p>
          <a:p>
            <a:r>
              <a:rPr lang="fr-FR" dirty="0"/>
              <a:t>Ontologie du cinéma</a:t>
            </a:r>
          </a:p>
          <a:p>
            <a:r>
              <a:rPr lang="fr-FR" dirty="0"/>
              <a:t>Nombreuses instances de films</a:t>
            </a:r>
          </a:p>
        </p:txBody>
      </p:sp>
    </p:spTree>
    <p:extLst>
      <p:ext uri="{BB962C8B-B14F-4D97-AF65-F5344CB8AC3E}">
        <p14:creationId xmlns:p14="http://schemas.microsoft.com/office/powerpoint/2010/main" val="3434303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TP questions (45 mn)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99635" y="1828800"/>
            <a:ext cx="7886700" cy="4512039"/>
          </a:xfrm>
        </p:spPr>
        <p:txBody>
          <a:bodyPr>
            <a:normAutofit/>
          </a:bodyPr>
          <a:lstStyle/>
          <a:p>
            <a:r>
              <a:rPr lang="fr-FR" dirty="0"/>
              <a:t>SHACL :</a:t>
            </a:r>
          </a:p>
          <a:p>
            <a:pPr marL="0" indent="0">
              <a:buNone/>
            </a:pPr>
            <a:endParaRPr lang="fr-FR" dirty="0"/>
          </a:p>
          <a:p>
            <a:pPr lvl="1"/>
            <a:r>
              <a:rPr lang="fr-FR" dirty="0"/>
              <a:t>Write a </a:t>
            </a:r>
            <a:r>
              <a:rPr lang="fr-FR" dirty="0" err="1"/>
              <a:t>shape</a:t>
            </a:r>
            <a:r>
              <a:rPr lang="fr-FR" dirty="0"/>
              <a:t>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person</a:t>
            </a:r>
            <a:r>
              <a:rPr lang="fr-FR" dirty="0"/>
              <a:t> has a label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Write a </a:t>
            </a:r>
            <a:r>
              <a:rPr lang="fr-FR" dirty="0" err="1"/>
              <a:t>shape</a:t>
            </a:r>
            <a:r>
              <a:rPr lang="fr-FR" dirty="0"/>
              <a:t> for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all the instances of « long métrage » and « court métrage » </a:t>
            </a:r>
            <a:r>
              <a:rPr lang="fr-FR" dirty="0" err="1"/>
              <a:t>satisfy</a:t>
            </a:r>
            <a:r>
              <a:rPr lang="fr-FR" dirty="0"/>
              <a:t> the </a:t>
            </a:r>
            <a:r>
              <a:rPr lang="fr-FR" dirty="0" err="1"/>
              <a:t>constraint</a:t>
            </a:r>
            <a:r>
              <a:rPr lang="fr-FR" dirty="0"/>
              <a:t> about the film duration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Write a </a:t>
            </a:r>
            <a:r>
              <a:rPr lang="fr-FR" dirty="0" err="1"/>
              <a:t>shape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constraints</a:t>
            </a:r>
            <a:r>
              <a:rPr lang="fr-FR" dirty="0"/>
              <a:t> a film to </a:t>
            </a:r>
            <a:r>
              <a:rPr lang="fr-FR" dirty="0" err="1"/>
              <a:t>be</a:t>
            </a:r>
            <a:r>
              <a:rPr lang="fr-FR" dirty="0"/>
              <a:t> a « film populaire » </a:t>
            </a:r>
            <a:r>
              <a:rPr lang="fr-FR" dirty="0" err="1"/>
              <a:t>only</a:t>
            </a:r>
            <a:r>
              <a:rPr lang="fr-FR" dirty="0"/>
              <a:t> if </a:t>
            </a:r>
            <a:r>
              <a:rPr lang="fr-FR" dirty="0" err="1"/>
              <a:t>it</a:t>
            </a:r>
            <a:r>
              <a:rPr lang="fr-FR" dirty="0"/>
              <a:t> has a « note » </a:t>
            </a:r>
            <a:r>
              <a:rPr lang="fr-FR" dirty="0" err="1"/>
              <a:t>superior</a:t>
            </a:r>
            <a:r>
              <a:rPr lang="fr-FR" dirty="0"/>
              <a:t> to « 6,0 » (</a:t>
            </a:r>
            <a:r>
              <a:rPr lang="fr-FR" dirty="0" err="1"/>
              <a:t>expect</a:t>
            </a:r>
            <a:r>
              <a:rPr lang="fr-FR" dirty="0"/>
              <a:t> </a:t>
            </a:r>
            <a:r>
              <a:rPr lang="fr-FR" dirty="0" err="1"/>
              <a:t>counstraint</a:t>
            </a:r>
            <a:r>
              <a:rPr lang="fr-FR" dirty="0"/>
              <a:t> violations </a:t>
            </a:r>
            <a:r>
              <a:rPr lang="fr-FR" dirty="0" err="1"/>
              <a:t>because</a:t>
            </a:r>
            <a:r>
              <a:rPr lang="fr-FR" dirty="0"/>
              <a:t> the </a:t>
            </a:r>
            <a:r>
              <a:rPr lang="fr-FR" dirty="0" err="1"/>
              <a:t>popularity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defined</a:t>
            </a:r>
            <a:r>
              <a:rPr lang="fr-FR" dirty="0"/>
              <a:t> at a </a:t>
            </a:r>
            <a:r>
              <a:rPr lang="fr-FR" dirty="0" err="1"/>
              <a:t>lower</a:t>
            </a:r>
            <a:r>
              <a:rPr lang="fr-FR" dirty="0"/>
              <a:t> « note » in the </a:t>
            </a:r>
            <a:r>
              <a:rPr lang="fr-FR" dirty="0" err="1"/>
              <a:t>ontology</a:t>
            </a:r>
            <a:r>
              <a:rPr lang="fr-FR" dirty="0"/>
              <a:t>)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Write a </a:t>
            </a:r>
            <a:r>
              <a:rPr lang="fr-FR" dirty="0" err="1"/>
              <a:t>shape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checks </a:t>
            </a:r>
            <a:r>
              <a:rPr lang="fr-FR" dirty="0" err="1"/>
              <a:t>that</a:t>
            </a:r>
            <a:r>
              <a:rPr lang="fr-FR" dirty="0"/>
              <a:t> a </a:t>
            </a:r>
            <a:r>
              <a:rPr lang="fr-FR" dirty="0" err="1"/>
              <a:t>movie</a:t>
            </a:r>
            <a:r>
              <a:rPr lang="fr-FR" dirty="0"/>
              <a:t> has at least 1 and at </a:t>
            </a:r>
            <a:r>
              <a:rPr lang="fr-FR" dirty="0" err="1"/>
              <a:t>most</a:t>
            </a:r>
            <a:r>
              <a:rPr lang="fr-FR" dirty="0"/>
              <a:t> 2 « genre »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Write a </a:t>
            </a:r>
            <a:r>
              <a:rPr lang="fr-FR" dirty="0" err="1"/>
              <a:t>shape</a:t>
            </a:r>
            <a:r>
              <a:rPr lang="fr-FR" dirty="0"/>
              <a:t> to check if </a:t>
            </a:r>
            <a:r>
              <a:rPr lang="fr-FR" dirty="0" err="1"/>
              <a:t>each</a:t>
            </a:r>
            <a:r>
              <a:rPr lang="fr-FR" dirty="0"/>
              <a:t> film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either</a:t>
            </a:r>
            <a:r>
              <a:rPr lang="fr-FR" dirty="0"/>
              <a:t> a « long métrage » or a « court métrage »  </a:t>
            </a:r>
          </a:p>
        </p:txBody>
      </p:sp>
    </p:spTree>
    <p:extLst>
      <p:ext uri="{BB962C8B-B14F-4D97-AF65-F5344CB8AC3E}">
        <p14:creationId xmlns:p14="http://schemas.microsoft.com/office/powerpoint/2010/main" val="1603632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Part 2 </a:t>
            </a:r>
            <a:r>
              <a:rPr lang="mr-IN" dirty="0" smtClean="0"/>
              <a:t>–</a:t>
            </a:r>
            <a:r>
              <a:rPr lang="fr-FR" dirty="0" smtClean="0"/>
              <a:t> SPARQL and SPARQL Update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SPARQL </a:t>
            </a:r>
            <a:r>
              <a:rPr lang="fr-FR" dirty="0" err="1" smtClean="0"/>
              <a:t>Query</a:t>
            </a:r>
            <a:r>
              <a:rPr lang="fr-FR" dirty="0" smtClean="0"/>
              <a:t> : </a:t>
            </a:r>
            <a:r>
              <a:rPr lang="en-US" dirty="0">
                <a:hlinkClick r:id="rId2"/>
              </a:rPr>
              <a:t>https://www.w3.org/TR/rdf-sparql-query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SPARQL Update 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https://www.w3.org/TR/sparql11-update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SPARQL </a:t>
            </a:r>
            <a:r>
              <a:rPr lang="fr-FR" dirty="0" err="1" smtClean="0"/>
              <a:t>is</a:t>
            </a:r>
            <a:r>
              <a:rPr lang="fr-FR" dirty="0" smtClean="0"/>
              <a:t> a </a:t>
            </a:r>
            <a:r>
              <a:rPr lang="fr-FR" dirty="0" err="1" smtClean="0"/>
              <a:t>query</a:t>
            </a:r>
            <a:r>
              <a:rPr lang="fr-FR" dirty="0" smtClean="0"/>
              <a:t> </a:t>
            </a:r>
            <a:r>
              <a:rPr lang="fr-FR" dirty="0" err="1" smtClean="0"/>
              <a:t>language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allows</a:t>
            </a:r>
            <a:r>
              <a:rPr lang="fr-FR" dirty="0" smtClean="0"/>
              <a:t> the user to </a:t>
            </a:r>
            <a:r>
              <a:rPr lang="fr-FR" dirty="0" err="1" smtClean="0"/>
              <a:t>query</a:t>
            </a:r>
            <a:r>
              <a:rPr lang="fr-FR" dirty="0" smtClean="0"/>
              <a:t> a RDF graph.</a:t>
            </a:r>
          </a:p>
          <a:p>
            <a:pPr marL="0" indent="0">
              <a:buNone/>
            </a:pPr>
            <a:r>
              <a:rPr lang="fr-FR" dirty="0" smtClean="0"/>
              <a:t>SPARQL Update </a:t>
            </a:r>
            <a:r>
              <a:rPr lang="fr-FR" dirty="0" err="1" smtClean="0"/>
              <a:t>is</a:t>
            </a:r>
            <a:r>
              <a:rPr lang="fr-FR" dirty="0" smtClean="0"/>
              <a:t> an extension </a:t>
            </a:r>
            <a:r>
              <a:rPr lang="fr-FR" dirty="0" err="1" smtClean="0"/>
              <a:t>allowing</a:t>
            </a:r>
            <a:r>
              <a:rPr lang="fr-FR" dirty="0" smtClean="0"/>
              <a:t> to u</a:t>
            </a:r>
            <a:r>
              <a:rPr lang="fr-FR" dirty="0" smtClean="0"/>
              <a:t>pdate the </a:t>
            </a:r>
            <a:r>
              <a:rPr lang="fr-FR" dirty="0" err="1" smtClean="0"/>
              <a:t>knowledge</a:t>
            </a:r>
            <a:r>
              <a:rPr lang="fr-FR" dirty="0" smtClean="0"/>
              <a:t> graph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dirty="0" err="1" smtClean="0"/>
              <a:t>queries</a:t>
            </a:r>
            <a:r>
              <a:rPr lang="fr-FR" dirty="0" smtClean="0"/>
              <a:t>.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The goal of </a:t>
            </a:r>
            <a:r>
              <a:rPr lang="fr-FR" dirty="0" err="1" smtClean="0"/>
              <a:t>this</a:t>
            </a:r>
            <a:r>
              <a:rPr lang="fr-FR" dirty="0" smtClean="0"/>
              <a:t> part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to </a:t>
            </a:r>
            <a:r>
              <a:rPr lang="fr-FR" dirty="0" err="1" smtClean="0"/>
              <a:t>write</a:t>
            </a:r>
            <a:r>
              <a:rPr lang="fr-FR" dirty="0" smtClean="0"/>
              <a:t> SPARQL </a:t>
            </a:r>
            <a:r>
              <a:rPr lang="fr-FR" dirty="0" err="1" smtClean="0"/>
              <a:t>queries</a:t>
            </a:r>
            <a:r>
              <a:rPr lang="fr-FR" dirty="0" smtClean="0"/>
              <a:t> in </a:t>
            </a:r>
            <a:r>
              <a:rPr lang="fr-FR" dirty="0" err="1" smtClean="0"/>
              <a:t>order</a:t>
            </a:r>
            <a:r>
              <a:rPr lang="fr-FR" dirty="0" smtClean="0"/>
              <a:t> to </a:t>
            </a:r>
            <a:r>
              <a:rPr lang="fr-FR" dirty="0" err="1" smtClean="0"/>
              <a:t>rectify</a:t>
            </a:r>
            <a:r>
              <a:rPr lang="fr-FR" dirty="0" smtClean="0"/>
              <a:t> the violations </a:t>
            </a:r>
            <a:r>
              <a:rPr lang="fr-FR" dirty="0" err="1" smtClean="0"/>
              <a:t>found</a:t>
            </a:r>
            <a:r>
              <a:rPr lang="fr-FR" dirty="0" smtClean="0"/>
              <a:t> in part 1.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8310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SPARQL in Protégé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 smtClean="0"/>
              <a:t>Unfortunately</a:t>
            </a:r>
            <a:r>
              <a:rPr lang="fr-FR" dirty="0" smtClean="0"/>
              <a:t>, Protégé </a:t>
            </a:r>
            <a:r>
              <a:rPr lang="fr-FR" dirty="0" err="1" smtClean="0"/>
              <a:t>doesn’t</a:t>
            </a:r>
            <a:r>
              <a:rPr lang="fr-FR" dirty="0" smtClean="0"/>
              <a:t> </a:t>
            </a:r>
            <a:r>
              <a:rPr lang="fr-FR" dirty="0" err="1" smtClean="0"/>
              <a:t>allow</a:t>
            </a:r>
            <a:r>
              <a:rPr lang="fr-FR" dirty="0" smtClean="0"/>
              <a:t> to </a:t>
            </a:r>
            <a:r>
              <a:rPr lang="fr-FR" dirty="0" err="1" smtClean="0"/>
              <a:t>run</a:t>
            </a:r>
            <a:r>
              <a:rPr lang="fr-FR" dirty="0" smtClean="0"/>
              <a:t> Update </a:t>
            </a:r>
            <a:r>
              <a:rPr lang="fr-FR" dirty="0" err="1" smtClean="0"/>
              <a:t>queries</a:t>
            </a:r>
            <a:r>
              <a:rPr lang="fr-FR" dirty="0" smtClean="0"/>
              <a:t>. </a:t>
            </a:r>
            <a:r>
              <a:rPr lang="fr-FR" dirty="0" err="1" smtClean="0"/>
              <a:t>Thus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have to </a:t>
            </a:r>
            <a:r>
              <a:rPr lang="fr-FR" dirty="0" err="1" smtClean="0"/>
              <a:t>tinker</a:t>
            </a:r>
            <a:r>
              <a:rPr lang="fr-FR" dirty="0" smtClean="0"/>
              <a:t> in </a:t>
            </a:r>
            <a:r>
              <a:rPr lang="fr-FR" dirty="0" err="1" smtClean="0"/>
              <a:t>order</a:t>
            </a:r>
            <a:r>
              <a:rPr lang="fr-FR" dirty="0" smtClean="0"/>
              <a:t> to </a:t>
            </a:r>
            <a:r>
              <a:rPr lang="fr-FR" dirty="0" err="1" smtClean="0"/>
              <a:t>be</a:t>
            </a:r>
            <a:r>
              <a:rPr lang="fr-FR" dirty="0" smtClean="0"/>
              <a:t> able to use </a:t>
            </a:r>
            <a:r>
              <a:rPr lang="fr-FR" dirty="0" err="1" smtClean="0"/>
              <a:t>it</a:t>
            </a:r>
            <a:r>
              <a:rPr lang="fr-FR" dirty="0" smtClean="0"/>
              <a:t>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The CONSTRUCT </a:t>
            </a:r>
            <a:r>
              <a:rPr lang="fr-FR" dirty="0" err="1" smtClean="0"/>
              <a:t>query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structured</a:t>
            </a:r>
            <a:r>
              <a:rPr lang="fr-FR" dirty="0" smtClean="0"/>
              <a:t> in the </a:t>
            </a:r>
            <a:r>
              <a:rPr lang="fr-FR" dirty="0" err="1" smtClean="0"/>
              <a:t>same</a:t>
            </a:r>
            <a:r>
              <a:rPr lang="fr-FR" dirty="0" smtClean="0"/>
              <a:t> </a:t>
            </a:r>
            <a:r>
              <a:rPr lang="fr-FR" dirty="0" err="1" smtClean="0"/>
              <a:t>way</a:t>
            </a:r>
            <a:r>
              <a:rPr lang="fr-FR" dirty="0" smtClean="0"/>
              <a:t> as the </a:t>
            </a:r>
            <a:r>
              <a:rPr lang="fr-FR" dirty="0" err="1" smtClean="0"/>
              <a:t>queries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insert or </a:t>
            </a:r>
            <a:r>
              <a:rPr lang="fr-FR" dirty="0" err="1" smtClean="0"/>
              <a:t>remove</a:t>
            </a:r>
            <a:r>
              <a:rPr lang="fr-FR" dirty="0" smtClean="0"/>
              <a:t> data </a:t>
            </a:r>
            <a:r>
              <a:rPr lang="fr-FR" dirty="0" err="1" smtClean="0"/>
              <a:t>from</a:t>
            </a:r>
            <a:r>
              <a:rPr lang="fr-FR" dirty="0" smtClean="0"/>
              <a:t> a graph.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write</a:t>
            </a:r>
            <a:r>
              <a:rPr lang="fr-FR" dirty="0" smtClean="0"/>
              <a:t> CONSTRUCT </a:t>
            </a:r>
            <a:r>
              <a:rPr lang="fr-FR" dirty="0" err="1" smtClean="0"/>
              <a:t>queries</a:t>
            </a:r>
            <a:r>
              <a:rPr lang="fr-FR" dirty="0" smtClean="0"/>
              <a:t> </a:t>
            </a:r>
            <a:r>
              <a:rPr lang="fr-FR" dirty="0" err="1" smtClean="0"/>
              <a:t>inside</a:t>
            </a:r>
            <a:r>
              <a:rPr lang="fr-FR" dirty="0" smtClean="0"/>
              <a:t> Protégé, and the </a:t>
            </a:r>
            <a:r>
              <a:rPr lang="fr-FR" dirty="0" err="1" smtClean="0"/>
              <a:t>displayed</a:t>
            </a:r>
            <a:r>
              <a:rPr lang="fr-FR" dirty="0" smtClean="0"/>
              <a:t> triples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the triples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have been </a:t>
            </a:r>
            <a:r>
              <a:rPr lang="fr-FR" dirty="0" err="1" smtClean="0"/>
              <a:t>inserted</a:t>
            </a:r>
            <a:r>
              <a:rPr lang="fr-FR" dirty="0" smtClean="0"/>
              <a:t>/</a:t>
            </a:r>
            <a:r>
              <a:rPr lang="fr-FR" dirty="0" err="1" smtClean="0"/>
              <a:t>deleted</a:t>
            </a:r>
            <a:r>
              <a:rPr lang="fr-F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4055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SPARQL in Protégé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99635" y="2047251"/>
            <a:ext cx="7886700" cy="391770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In Protégé, open the SPARQL </a:t>
            </a:r>
            <a:r>
              <a:rPr lang="fr-FR" dirty="0" err="1" smtClean="0"/>
              <a:t>Query</a:t>
            </a:r>
            <a:r>
              <a:rPr lang="fr-FR" dirty="0" smtClean="0"/>
              <a:t> Tab to </a:t>
            </a:r>
            <a:r>
              <a:rPr lang="fr-FR" dirty="0" err="1" smtClean="0"/>
              <a:t>be</a:t>
            </a:r>
            <a:r>
              <a:rPr lang="fr-FR" dirty="0" smtClean="0"/>
              <a:t> able to </a:t>
            </a:r>
            <a:r>
              <a:rPr lang="fr-FR" dirty="0" err="1" smtClean="0"/>
              <a:t>query</a:t>
            </a:r>
            <a:r>
              <a:rPr lang="fr-FR" dirty="0" smtClean="0"/>
              <a:t> the </a:t>
            </a:r>
            <a:r>
              <a:rPr lang="fr-FR" dirty="0" err="1" smtClean="0"/>
              <a:t>ontology</a:t>
            </a:r>
            <a:r>
              <a:rPr lang="fr-FR" dirty="0" smtClean="0"/>
              <a:t>. </a:t>
            </a:r>
            <a:r>
              <a:rPr lang="fr-FR" dirty="0" err="1" smtClean="0"/>
              <a:t>Write</a:t>
            </a:r>
            <a:r>
              <a:rPr lang="fr-FR" dirty="0" smtClean="0"/>
              <a:t> the </a:t>
            </a:r>
            <a:r>
              <a:rPr lang="fr-FR" dirty="0" err="1" smtClean="0"/>
              <a:t>following</a:t>
            </a:r>
            <a:r>
              <a:rPr lang="fr-FR" dirty="0" smtClean="0"/>
              <a:t> </a:t>
            </a:r>
            <a:r>
              <a:rPr lang="fr-FR" dirty="0" err="1" smtClean="0"/>
              <a:t>requests</a:t>
            </a:r>
            <a:r>
              <a:rPr lang="fr-FR" dirty="0" smtClean="0"/>
              <a:t> as </a:t>
            </a:r>
            <a:r>
              <a:rPr lang="fr-FR" dirty="0" err="1" smtClean="0"/>
              <a:t>CONSTRUCTs</a:t>
            </a:r>
            <a:r>
              <a:rPr lang="fr-FR" dirty="0"/>
              <a:t> </a:t>
            </a:r>
            <a:r>
              <a:rPr lang="fr-FR" dirty="0" smtClean="0"/>
              <a:t>:</a:t>
            </a:r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- </a:t>
            </a:r>
            <a:r>
              <a:rPr lang="fr-FR" dirty="0" err="1" smtClean="0"/>
              <a:t>Add</a:t>
            </a:r>
            <a:r>
              <a:rPr lang="fr-FR" dirty="0" smtClean="0"/>
              <a:t> a label « </a:t>
            </a:r>
            <a:r>
              <a:rPr lang="fr-FR" dirty="0" err="1" smtClean="0"/>
              <a:t>Unknown</a:t>
            </a:r>
            <a:r>
              <a:rPr lang="fr-FR" dirty="0" smtClean="0"/>
              <a:t> label » for all </a:t>
            </a:r>
            <a:r>
              <a:rPr lang="fr-FR" dirty="0" err="1" smtClean="0"/>
              <a:t>realisators</a:t>
            </a:r>
            <a:r>
              <a:rPr lang="fr-FR" dirty="0" smtClean="0"/>
              <a:t> </a:t>
            </a:r>
            <a:r>
              <a:rPr lang="fr-FR" dirty="0" err="1" smtClean="0"/>
              <a:t>who</a:t>
            </a:r>
            <a:r>
              <a:rPr lang="fr-FR" dirty="0" smtClean="0"/>
              <a:t> </a:t>
            </a:r>
            <a:r>
              <a:rPr lang="fr-FR" dirty="0" err="1" smtClean="0"/>
              <a:t>don’t</a:t>
            </a:r>
            <a:r>
              <a:rPr lang="fr-FR" dirty="0" smtClean="0"/>
              <a:t> have one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</a:t>
            </a:r>
          </a:p>
          <a:p>
            <a:pPr>
              <a:buFontTx/>
              <a:buChar char="-"/>
            </a:pPr>
            <a:r>
              <a:rPr lang="fr-FR" dirty="0" err="1" smtClean="0"/>
              <a:t>Remove</a:t>
            </a:r>
            <a:r>
              <a:rPr lang="fr-FR" dirty="0" smtClean="0"/>
              <a:t> the ‘Note’ for all </a:t>
            </a:r>
            <a:r>
              <a:rPr lang="fr-FR" dirty="0" err="1" smtClean="0"/>
              <a:t>popula</a:t>
            </a:r>
            <a:r>
              <a:rPr lang="fr-FR" dirty="0" err="1"/>
              <a:t>r</a:t>
            </a:r>
            <a:r>
              <a:rPr lang="fr-FR" dirty="0" smtClean="0"/>
              <a:t> </a:t>
            </a:r>
            <a:r>
              <a:rPr lang="fr-FR" dirty="0" err="1" smtClean="0"/>
              <a:t>movies</a:t>
            </a:r>
            <a:r>
              <a:rPr lang="fr-FR" dirty="0" smtClean="0"/>
              <a:t> </a:t>
            </a:r>
            <a:r>
              <a:rPr lang="fr-FR" dirty="0" err="1" smtClean="0"/>
              <a:t>who</a:t>
            </a:r>
            <a:r>
              <a:rPr lang="fr-FR" dirty="0" smtClean="0"/>
              <a:t> have  a </a:t>
            </a:r>
            <a:r>
              <a:rPr lang="fr-FR" dirty="0"/>
              <a:t>‘Note’ </a:t>
            </a:r>
            <a:r>
              <a:rPr lang="fr-FR" dirty="0" smtClean="0"/>
              <a:t> </a:t>
            </a:r>
            <a:r>
              <a:rPr lang="fr-FR" dirty="0" err="1" smtClean="0"/>
              <a:t>under</a:t>
            </a:r>
            <a:r>
              <a:rPr lang="fr-FR" dirty="0" smtClean="0"/>
              <a:t> 5.</a:t>
            </a:r>
            <a:endParaRPr lang="fr-FR" dirty="0"/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err="1" smtClean="0"/>
              <a:t>Add</a:t>
            </a:r>
            <a:r>
              <a:rPr lang="fr-FR" dirty="0" smtClean="0"/>
              <a:t> as label for </a:t>
            </a:r>
            <a:r>
              <a:rPr lang="fr-FR" dirty="0" err="1" smtClean="0"/>
              <a:t>each</a:t>
            </a:r>
            <a:r>
              <a:rPr lang="fr-FR" dirty="0" smtClean="0"/>
              <a:t> </a:t>
            </a:r>
            <a:r>
              <a:rPr lang="fr-FR" dirty="0" err="1" smtClean="0"/>
              <a:t>movie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doesn’t</a:t>
            </a:r>
            <a:r>
              <a:rPr lang="fr-FR" dirty="0" smtClean="0"/>
              <a:t> have one the last portion of </a:t>
            </a:r>
            <a:r>
              <a:rPr lang="fr-FR" dirty="0" err="1" smtClean="0"/>
              <a:t>its</a:t>
            </a:r>
            <a:r>
              <a:rPr lang="fr-FR" dirty="0" smtClean="0"/>
              <a:t> URI (</a:t>
            </a:r>
            <a:r>
              <a:rPr lang="fr-FR" dirty="0" err="1" smtClean="0"/>
              <a:t>after</a:t>
            </a:r>
            <a:r>
              <a:rPr lang="fr-FR" dirty="0" smtClean="0"/>
              <a:t> '</a:t>
            </a:r>
            <a:r>
              <a:rPr lang="fr-FR" dirty="0"/>
              <a:t>\#')</a:t>
            </a:r>
            <a:r>
              <a:rPr lang="fr-FR" dirty="0" smtClean="0"/>
              <a:t>.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err="1" smtClean="0"/>
              <a:t>Remove</a:t>
            </a:r>
            <a:r>
              <a:rPr lang="fr-FR" dirty="0" smtClean="0"/>
              <a:t> one </a:t>
            </a:r>
            <a:r>
              <a:rPr lang="fr-FR" dirty="0" err="1" smtClean="0"/>
              <a:t>random</a:t>
            </a:r>
            <a:r>
              <a:rPr lang="fr-FR" dirty="0" smtClean="0"/>
              <a:t> ‘Genre’ for </a:t>
            </a:r>
            <a:r>
              <a:rPr lang="fr-FR" dirty="0" err="1" smtClean="0"/>
              <a:t>each</a:t>
            </a:r>
            <a:r>
              <a:rPr lang="fr-FR" dirty="0" smtClean="0"/>
              <a:t> </a:t>
            </a:r>
            <a:r>
              <a:rPr lang="fr-FR" dirty="0" err="1" smtClean="0"/>
              <a:t>movie</a:t>
            </a:r>
            <a:r>
              <a:rPr lang="fr-FR" dirty="0" smtClean="0"/>
              <a:t> </a:t>
            </a:r>
            <a:r>
              <a:rPr lang="fr-FR" dirty="0" err="1" smtClean="0"/>
              <a:t>which</a:t>
            </a:r>
            <a:r>
              <a:rPr lang="fr-FR" dirty="0" smtClean="0"/>
              <a:t> has more </a:t>
            </a:r>
            <a:r>
              <a:rPr lang="fr-FR" dirty="0" err="1" smtClean="0"/>
              <a:t>than</a:t>
            </a:r>
            <a:r>
              <a:rPr lang="fr-FR" dirty="0" smtClean="0"/>
              <a:t> </a:t>
            </a:r>
            <a:r>
              <a:rPr lang="fr-FR" dirty="0" err="1" smtClean="0"/>
              <a:t>two</a:t>
            </a:r>
            <a:r>
              <a:rPr lang="fr-FR" dirty="0" smtClean="0"/>
              <a:t>.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Bonus : Edit the </a:t>
            </a:r>
            <a:r>
              <a:rPr lang="fr-FR" dirty="0" err="1" smtClean="0"/>
              <a:t>previous</a:t>
            </a:r>
            <a:r>
              <a:rPr lang="fr-FR" dirty="0" smtClean="0"/>
              <a:t> </a:t>
            </a:r>
            <a:r>
              <a:rPr lang="fr-FR" dirty="0" err="1" smtClean="0"/>
              <a:t>request</a:t>
            </a:r>
            <a:r>
              <a:rPr lang="fr-FR" dirty="0" smtClean="0"/>
              <a:t> </a:t>
            </a:r>
            <a:r>
              <a:rPr lang="fr-FR" dirty="0" err="1" smtClean="0"/>
              <a:t>so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removes</a:t>
            </a:r>
            <a:r>
              <a:rPr lang="fr-FR" dirty="0" smtClean="0"/>
              <a:t> </a:t>
            </a:r>
            <a:r>
              <a:rPr lang="fr-FR" dirty="0" err="1" smtClean="0"/>
              <a:t>just</a:t>
            </a:r>
            <a:r>
              <a:rPr lang="fr-FR" dirty="0" smtClean="0"/>
              <a:t> the right </a:t>
            </a:r>
            <a:r>
              <a:rPr lang="fr-FR" dirty="0" err="1" smtClean="0"/>
              <a:t>amount</a:t>
            </a:r>
            <a:r>
              <a:rPr lang="fr-FR" dirty="0" smtClean="0"/>
              <a:t> of </a:t>
            </a:r>
            <a:r>
              <a:rPr lang="fr-FR" dirty="0"/>
              <a:t>‘Genre’ </a:t>
            </a:r>
            <a:r>
              <a:rPr lang="fr-FR" dirty="0" err="1" smtClean="0"/>
              <a:t>so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remain</a:t>
            </a:r>
            <a:r>
              <a:rPr lang="fr-FR" smtClean="0"/>
              <a:t>.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93201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Standard for a </a:t>
            </a:r>
            <a:r>
              <a:rPr lang="fr-FR" dirty="0" err="1"/>
              <a:t>constraint</a:t>
            </a:r>
            <a:r>
              <a:rPr lang="fr-FR" dirty="0"/>
              <a:t> </a:t>
            </a:r>
            <a:r>
              <a:rPr lang="fr-FR" dirty="0" err="1"/>
              <a:t>language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99635" y="1837592"/>
            <a:ext cx="7886700" cy="433460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SHACL has been defined by a </a:t>
            </a:r>
            <a:r>
              <a:rPr lang="en-US" dirty="0">
                <a:hlinkClick r:id="rId2"/>
              </a:rPr>
              <a:t>W3C Working Group</a:t>
            </a:r>
            <a:r>
              <a:rPr lang="en-US" dirty="0"/>
              <a:t> and has become a widely used standard for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describing structural constraints on data graphs: SHACL vocabulary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validating RDF instance data </a:t>
            </a:r>
            <a:r>
              <a:rPr lang="en-US" dirty="0"/>
              <a:t>against those: </a:t>
            </a:r>
            <a:r>
              <a:rPr lang="en-US" dirty="0">
                <a:solidFill>
                  <a:srgbClr val="FF0000"/>
                </a:solidFill>
              </a:rPr>
              <a:t>SHACL processors</a:t>
            </a:r>
          </a:p>
          <a:p>
            <a:r>
              <a:rPr lang="en-US" dirty="0"/>
              <a:t>2 parts in the vocabulary 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SHACL-Core (SHACL) </a:t>
            </a:r>
            <a:r>
              <a:rPr lang="en-US" dirty="0"/>
              <a:t>= basic vocabulary for constraint expression</a:t>
            </a:r>
          </a:p>
          <a:p>
            <a:pPr lvl="1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SHACL-SPARQL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= </a:t>
            </a:r>
            <a:r>
              <a:rPr lang="en-US" dirty="0"/>
              <a:t>SHACL-Core plus the advanced features of SPARQL-based constraints and an extension mechanism to declare new constraint components.</a:t>
            </a:r>
          </a:p>
          <a:p>
            <a:r>
              <a:rPr lang="en-US" dirty="0"/>
              <a:t>In a nutshell, a </a:t>
            </a:r>
            <a:r>
              <a:rPr lang="en-US" dirty="0">
                <a:solidFill>
                  <a:srgbClr val="FF0000"/>
                </a:solidFill>
              </a:rPr>
              <a:t>SHACL processor </a:t>
            </a:r>
            <a:r>
              <a:rPr lang="en-US" dirty="0"/>
              <a:t>takes a </a:t>
            </a:r>
            <a:r>
              <a:rPr lang="en-US" i="1" dirty="0">
                <a:solidFill>
                  <a:srgbClr val="FF0000"/>
                </a:solidFill>
              </a:rPr>
              <a:t>shapes graph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a </a:t>
            </a:r>
            <a:r>
              <a:rPr lang="en-US" i="1" dirty="0"/>
              <a:t>data graph</a:t>
            </a:r>
            <a:r>
              <a:rPr lang="en-US" dirty="0"/>
              <a:t> as input. Both can be entered here using data formats such as Turtle or JSON-LD. The shapes graph defines so-called </a:t>
            </a:r>
            <a:r>
              <a:rPr lang="en-US" i="1" dirty="0">
                <a:solidFill>
                  <a:srgbClr val="FF0000"/>
                </a:solidFill>
              </a:rPr>
              <a:t>shapes</a:t>
            </a:r>
            <a:r>
              <a:rPr lang="en-US" dirty="0"/>
              <a:t> which are a </a:t>
            </a:r>
            <a:r>
              <a:rPr lang="en-US" dirty="0">
                <a:solidFill>
                  <a:srgbClr val="FF0000"/>
                </a:solidFill>
              </a:rPr>
              <a:t>collection of </a:t>
            </a:r>
            <a:r>
              <a:rPr lang="en-US" i="1" dirty="0">
                <a:solidFill>
                  <a:srgbClr val="FF0000"/>
                </a:solidFill>
              </a:rPr>
              <a:t>constraints</a:t>
            </a:r>
            <a:r>
              <a:rPr lang="en-US" dirty="0"/>
              <a:t>. A shape also tells the engine for which nodes in the data graph it applies to (using </a:t>
            </a:r>
            <a:r>
              <a:rPr lang="en-US" i="1" dirty="0">
                <a:solidFill>
                  <a:srgbClr val="FF0000"/>
                </a:solidFill>
              </a:rPr>
              <a:t>targets</a:t>
            </a:r>
            <a:r>
              <a:rPr lang="en-US" dirty="0"/>
              <a:t>). Constraints are of a type, called </a:t>
            </a:r>
            <a:r>
              <a:rPr lang="en-US" i="1" dirty="0"/>
              <a:t>constraint components</a:t>
            </a:r>
            <a:r>
              <a:rPr lang="en-US" dirty="0"/>
              <a:t>. </a:t>
            </a:r>
          </a:p>
          <a:p>
            <a:r>
              <a:rPr lang="en-US" dirty="0"/>
              <a:t>Name space  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en-US" sz="1800" dirty="0"/>
              <a:t>= </a:t>
            </a:r>
            <a:r>
              <a:rPr lang="fr-FR" altLang="fr-FR" sz="1800" dirty="0">
                <a:solidFill>
                  <a:schemeClr val="tx1"/>
                </a:solidFill>
                <a:latin typeface="Arial Unicode MS" panose="020B0604020202020204" pitchFamily="34" charset="-128"/>
                <a:hlinkClick r:id="rId3"/>
              </a:rPr>
              <a:t>http://www.w3.org/ns/shacl#</a:t>
            </a:r>
            <a:r>
              <a:rPr lang="fr-FR" altLang="fr-FR" sz="1800" dirty="0">
                <a:solidFill>
                  <a:schemeClr val="tx1"/>
                </a:solidFill>
              </a:rPr>
              <a:t> </a:t>
            </a:r>
            <a:endParaRPr lang="fr-FR" altLang="fr-FR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584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SHACL </a:t>
            </a:r>
            <a:r>
              <a:rPr lang="fr-FR" dirty="0" err="1"/>
              <a:t>useful</a:t>
            </a:r>
            <a:r>
              <a:rPr lang="fr-FR" dirty="0"/>
              <a:t> for?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KG validation</a:t>
            </a:r>
          </a:p>
          <a:p>
            <a:pPr lvl="1"/>
            <a:r>
              <a:rPr lang="fr-FR" dirty="0"/>
              <a:t>To express </a:t>
            </a:r>
            <a:r>
              <a:rPr lang="fr-FR" dirty="0" err="1"/>
              <a:t>constraints</a:t>
            </a:r>
            <a:r>
              <a:rPr lang="fr-FR" dirty="0"/>
              <a:t> on </a:t>
            </a:r>
            <a:r>
              <a:rPr lang="fr-FR" dirty="0" err="1"/>
              <a:t>KGs</a:t>
            </a:r>
            <a:endParaRPr lang="fr-FR" dirty="0"/>
          </a:p>
          <a:p>
            <a:pPr lvl="1"/>
            <a:r>
              <a:rPr lang="fr-FR" dirty="0"/>
              <a:t>To check the </a:t>
            </a:r>
            <a:r>
              <a:rPr lang="fr-FR" dirty="0" err="1"/>
              <a:t>conformity</a:t>
            </a:r>
            <a:r>
              <a:rPr lang="fr-FR" dirty="0"/>
              <a:t> of a </a:t>
            </a:r>
            <a:r>
              <a:rPr lang="fr-FR" dirty="0" err="1"/>
              <a:t>knowledge</a:t>
            </a:r>
            <a:r>
              <a:rPr lang="fr-FR" dirty="0"/>
              <a:t> graph </a:t>
            </a:r>
            <a:r>
              <a:rPr lang="fr-FR" dirty="0" err="1"/>
              <a:t>with</a:t>
            </a:r>
            <a:r>
              <a:rPr lang="fr-FR" dirty="0"/>
              <a:t> a set of contraints</a:t>
            </a:r>
          </a:p>
          <a:p>
            <a:pPr marL="342900" lvl="1" indent="0">
              <a:buNone/>
            </a:pPr>
            <a:endParaRPr lang="fr-FR" dirty="0"/>
          </a:p>
          <a:p>
            <a:r>
              <a:rPr lang="fr-FR" dirty="0"/>
              <a:t>KG </a:t>
            </a:r>
            <a:r>
              <a:rPr lang="fr-FR" dirty="0" err="1"/>
              <a:t>instantiation</a:t>
            </a:r>
            <a:endParaRPr lang="fr-FR" dirty="0"/>
          </a:p>
          <a:p>
            <a:pPr lvl="1"/>
            <a:r>
              <a:rPr lang="fr-FR" dirty="0"/>
              <a:t>The set of contraints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forms</a:t>
            </a:r>
            <a:r>
              <a:rPr lang="fr-FR" dirty="0"/>
              <a:t> and input data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fulfill</a:t>
            </a:r>
            <a:r>
              <a:rPr lang="fr-FR" dirty="0"/>
              <a:t> the </a:t>
            </a:r>
            <a:r>
              <a:rPr lang="fr-FR" dirty="0" err="1"/>
              <a:t>constraints</a:t>
            </a:r>
            <a:endParaRPr lang="fr-FR" dirty="0"/>
          </a:p>
          <a:p>
            <a:pPr lvl="1"/>
            <a:r>
              <a:rPr lang="fr-FR" dirty="0"/>
              <a:t>The KG graph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play</a:t>
            </a:r>
            <a:r>
              <a:rPr lang="fr-FR" dirty="0"/>
              <a:t> the </a:t>
            </a:r>
            <a:r>
              <a:rPr lang="fr-FR" dirty="0" err="1"/>
              <a:t>role</a:t>
            </a:r>
            <a:r>
              <a:rPr lang="fr-FR" dirty="0"/>
              <a:t> of an </a:t>
            </a:r>
            <a:r>
              <a:rPr lang="fr-FR" dirty="0" err="1"/>
              <a:t>ontology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Ontology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   </a:t>
            </a:r>
            <a:r>
              <a:rPr lang="fr-FR" dirty="0">
                <a:sym typeface="Wingdings" panose="05000000000000000000" pitchFamily="2" charset="2"/>
              </a:rPr>
              <a:t></a:t>
            </a:r>
            <a:endParaRPr lang="fr-FR" dirty="0"/>
          </a:p>
          <a:p>
            <a:pPr lvl="1"/>
            <a:r>
              <a:rPr lang="fr-FR" dirty="0" err="1"/>
              <a:t>Closed</a:t>
            </a:r>
            <a:r>
              <a:rPr lang="fr-FR" dirty="0"/>
              <a:t> world </a:t>
            </a:r>
            <a:r>
              <a:rPr lang="fr-FR" dirty="0" err="1"/>
              <a:t>hypothesis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2832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(0)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31887" y="1520434"/>
            <a:ext cx="4413738" cy="533756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:</a:t>
            </a:r>
            <a:r>
              <a:rPr lang="fr-FR" i="1" dirty="0" err="1">
                <a:solidFill>
                  <a:schemeClr val="accent2">
                    <a:lumMod val="75000"/>
                  </a:schemeClr>
                </a:solidFill>
              </a:rPr>
              <a:t>UserShape</a:t>
            </a: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/>
                </a:solidFill>
              </a:rPr>
              <a:t>a </a:t>
            </a:r>
            <a:r>
              <a:rPr lang="fr-FR" i="1" dirty="0" err="1">
                <a:solidFill>
                  <a:schemeClr val="accent1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NodeShape</a:t>
            </a:r>
            <a:r>
              <a:rPr lang="fr-FR" i="1" dirty="0">
                <a:solidFill>
                  <a:schemeClr val="accent1"/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1"/>
                </a:solidFill>
              </a:rPr>
              <a:t>	</a:t>
            </a:r>
            <a:r>
              <a:rPr lang="fr-FR" i="1" dirty="0" err="1">
                <a:solidFill>
                  <a:schemeClr val="accent1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targetClass</a:t>
            </a:r>
            <a:r>
              <a:rPr lang="fr-FR" i="1" dirty="0">
                <a:solidFill>
                  <a:schemeClr val="accent1"/>
                </a:solidFill>
              </a:rPr>
              <a:t> </a:t>
            </a: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1"/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property</a:t>
            </a:r>
            <a:r>
              <a:rPr lang="fr-FR" i="1" dirty="0"/>
              <a:t> [ 		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#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>
                <a:solidFill>
                  <a:srgbClr val="FF0000"/>
                </a:solidFill>
              </a:rPr>
              <a:t>schema</a:t>
            </a:r>
            <a:r>
              <a:rPr lang="fr-FR" i="1" dirty="0" err="1"/>
              <a:t>:name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sh:minCount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xsd:string</a:t>
            </a:r>
            <a:r>
              <a:rPr lang="fr-FR" i="1" dirty="0"/>
              <a:t> ;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property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/>
              <a:t>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2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schema:gender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sh:minCount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sh:or</a:t>
            </a:r>
            <a:r>
              <a:rPr lang="fr-FR" i="1" dirty="0"/>
              <a:t> ( </a:t>
            </a:r>
          </a:p>
          <a:p>
            <a:pPr marL="0" indent="0">
              <a:buNone/>
            </a:pPr>
            <a:r>
              <a:rPr lang="fr-FR" i="1" dirty="0"/>
              <a:t>		  [ </a:t>
            </a:r>
            <a:r>
              <a:rPr lang="fr-FR" i="1" dirty="0" err="1"/>
              <a:t>sh:in</a:t>
            </a:r>
            <a:r>
              <a:rPr lang="fr-FR" i="1" dirty="0"/>
              <a:t> (</a:t>
            </a:r>
            <a:r>
              <a:rPr lang="fr-FR" i="1" dirty="0" err="1">
                <a:solidFill>
                  <a:srgbClr val="FF0000"/>
                </a:solidFill>
              </a:rPr>
              <a:t>schema</a:t>
            </a:r>
            <a:r>
              <a:rPr lang="fr-FR" i="1" dirty="0" err="1"/>
              <a:t>:Male</a:t>
            </a:r>
            <a:r>
              <a:rPr lang="fr-FR" i="1" dirty="0"/>
              <a:t> </a:t>
            </a:r>
            <a:r>
              <a:rPr lang="fr-FR" i="1" dirty="0" err="1"/>
              <a:t>schema:Female</a:t>
            </a:r>
            <a:r>
              <a:rPr lang="fr-FR" i="1" dirty="0"/>
              <a:t>) ]</a:t>
            </a:r>
          </a:p>
          <a:p>
            <a:pPr marL="0" indent="0">
              <a:buNone/>
            </a:pPr>
            <a:r>
              <a:rPr lang="fr-FR" i="1" dirty="0"/>
              <a:t>		  [ 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xsd:string</a:t>
            </a:r>
            <a:r>
              <a:rPr lang="fr-FR" i="1" dirty="0"/>
              <a:t>] )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property</a:t>
            </a:r>
            <a:r>
              <a:rPr lang="fr-FR" i="1" dirty="0"/>
              <a:t> 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3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schema:birthDate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xsd:date</a:t>
            </a:r>
            <a:r>
              <a:rPr lang="fr-FR" i="1" dirty="0"/>
              <a:t> ;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property</a:t>
            </a:r>
            <a:r>
              <a:rPr lang="fr-FR" i="1" dirty="0"/>
              <a:t> 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4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schema:knows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sh:nodeKind</a:t>
            </a:r>
            <a:r>
              <a:rPr lang="fr-FR" i="1" dirty="0"/>
              <a:t> </a:t>
            </a:r>
            <a:r>
              <a:rPr lang="fr-FR" i="1" dirty="0" err="1"/>
              <a:t>sh:IRI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sh:class</a:t>
            </a:r>
            <a:r>
              <a:rPr lang="fr-FR" i="1" dirty="0"/>
              <a:t> :User ; ] .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4448908" y="1520434"/>
            <a:ext cx="4414721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dash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&lt;http://datashapes.org/dash#&gt;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rdf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&lt;http://www.w3.org/1999/02/22-rdf-syntax-ns#&gt;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rdfs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&lt;http://www.w3.org/2000/01/rdf-schema#&gt; .</a:t>
            </a:r>
          </a:p>
          <a:p>
            <a:r>
              <a:rPr lang="fr-FR" sz="1200" dirty="0">
                <a:solidFill>
                  <a:srgbClr val="FF0000"/>
                </a:solidFill>
              </a:rPr>
              <a:t>@</a:t>
            </a:r>
            <a:r>
              <a:rPr lang="fr-FR" sz="1200" dirty="0" err="1">
                <a:solidFill>
                  <a:srgbClr val="FF0000"/>
                </a:solidFill>
              </a:rPr>
              <a:t>prefix</a:t>
            </a:r>
            <a:r>
              <a:rPr lang="fr-FR" sz="1200" dirty="0">
                <a:solidFill>
                  <a:srgbClr val="FF0000"/>
                </a:solidFill>
              </a:rPr>
              <a:t> </a:t>
            </a:r>
            <a:r>
              <a:rPr lang="fr-FR" sz="1200" dirty="0" err="1">
                <a:solidFill>
                  <a:srgbClr val="FF0000"/>
                </a:solidFill>
              </a:rPr>
              <a:t>schema</a:t>
            </a:r>
            <a:r>
              <a:rPr lang="fr-FR" sz="1200" dirty="0">
                <a:solidFill>
                  <a:srgbClr val="FF0000"/>
                </a:solidFill>
              </a:rPr>
              <a:t>: &lt;http://schema.org/&gt; .</a:t>
            </a:r>
          </a:p>
          <a:p>
            <a:r>
              <a:rPr lang="fr-FR" sz="1200" dirty="0">
                <a:solidFill>
                  <a:srgbClr val="FF0000"/>
                </a:solidFill>
              </a:rPr>
              <a:t>@</a:t>
            </a:r>
            <a:r>
              <a:rPr lang="fr-FR" sz="1200" dirty="0" err="1">
                <a:solidFill>
                  <a:srgbClr val="FF0000"/>
                </a:solidFill>
              </a:rPr>
              <a:t>prefix</a:t>
            </a:r>
            <a:r>
              <a:rPr lang="fr-FR" sz="1200" dirty="0">
                <a:solidFill>
                  <a:srgbClr val="FF0000"/>
                </a:solidFill>
              </a:rPr>
              <a:t> sh: &lt;http://www.w3.org/ns/shacl#&gt; .</a:t>
            </a:r>
          </a:p>
          <a:p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@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prefix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sz="1200" dirty="0" err="1">
                <a:solidFill>
                  <a:schemeClr val="accent2">
                    <a:lumMod val="75000"/>
                  </a:schemeClr>
                </a:solidFill>
              </a:rPr>
              <a:t>xsd</a:t>
            </a:r>
            <a:r>
              <a:rPr lang="fr-FR" sz="1200" dirty="0">
                <a:solidFill>
                  <a:schemeClr val="accent2">
                    <a:lumMod val="75000"/>
                  </a:schemeClr>
                </a:solidFill>
              </a:rPr>
              <a:t>: &lt;http://www.w3.org/2001/XMLSchema#&gt; .</a:t>
            </a:r>
          </a:p>
          <a:p>
            <a:endParaRPr lang="fr-FR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Ellipse 3"/>
          <p:cNvSpPr/>
          <p:nvPr/>
        </p:nvSpPr>
        <p:spPr>
          <a:xfrm>
            <a:off x="130904" y="1371601"/>
            <a:ext cx="2304566" cy="6594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2364640" y="1417049"/>
            <a:ext cx="1393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rgbClr val="FF0000"/>
                </a:solidFill>
              </a:rPr>
              <a:t>Node</a:t>
            </a:r>
            <a:r>
              <a:rPr lang="fr-FR" sz="1600" dirty="0">
                <a:solidFill>
                  <a:srgbClr val="FF0000"/>
                </a:solidFill>
              </a:rPr>
              <a:t> </a:t>
            </a:r>
            <a:r>
              <a:rPr lang="fr-FR" sz="1600" dirty="0" err="1">
                <a:solidFill>
                  <a:srgbClr val="FF0000"/>
                </a:solidFill>
              </a:rPr>
              <a:t>shape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325815" y="3503306"/>
            <a:ext cx="3085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rgbClr val="FF0000"/>
                </a:solidFill>
              </a:rPr>
              <a:t>Property</a:t>
            </a:r>
            <a:r>
              <a:rPr lang="fr-FR" sz="1600" dirty="0">
                <a:solidFill>
                  <a:srgbClr val="FF0000"/>
                </a:solidFill>
              </a:rPr>
              <a:t> </a:t>
            </a:r>
            <a:r>
              <a:rPr lang="fr-FR" sz="1600" dirty="0" err="1">
                <a:solidFill>
                  <a:srgbClr val="FF0000"/>
                </a:solidFill>
              </a:rPr>
              <a:t>shape</a:t>
            </a:r>
            <a:endParaRPr lang="fr-FR" sz="1600" dirty="0">
              <a:solidFill>
                <a:srgbClr val="FF0000"/>
              </a:solidFill>
            </a:endParaRPr>
          </a:p>
          <a:p>
            <a:r>
              <a:rPr lang="fr-FR" sz="1600" dirty="0">
                <a:solidFill>
                  <a:srgbClr val="FF0000"/>
                </a:solidFill>
              </a:rPr>
              <a:t>( </a:t>
            </a:r>
            <a:r>
              <a:rPr lang="fr-FR" sz="1600" dirty="0" err="1">
                <a:solidFill>
                  <a:srgbClr val="FF0000"/>
                </a:solidFill>
              </a:rPr>
              <a:t>implicit</a:t>
            </a:r>
            <a:r>
              <a:rPr lang="fr-FR" sz="1600" dirty="0">
                <a:solidFill>
                  <a:srgbClr val="FF0000"/>
                </a:solidFill>
              </a:rPr>
              <a:t> </a:t>
            </a:r>
          </a:p>
          <a:p>
            <a:r>
              <a:rPr lang="fr-FR" sz="1600" dirty="0">
                <a:solidFill>
                  <a:srgbClr val="FF0000"/>
                </a:solidFill>
              </a:rPr>
              <a:t>:Blanknode2 a </a:t>
            </a:r>
            <a:r>
              <a:rPr lang="fr-FR" sz="1600" dirty="0" err="1">
                <a:solidFill>
                  <a:srgbClr val="FF0000"/>
                </a:solidFill>
              </a:rPr>
              <a:t>sh:PropertyShape</a:t>
            </a:r>
            <a:r>
              <a:rPr lang="fr-FR" sz="1600" dirty="0">
                <a:solidFill>
                  <a:srgbClr val="FF0000"/>
                </a:solidFill>
              </a:rPr>
              <a:t> )</a:t>
            </a:r>
          </a:p>
        </p:txBody>
      </p:sp>
      <p:sp>
        <p:nvSpPr>
          <p:cNvPr id="6" name="Rectangle à coins arrondis 5"/>
          <p:cNvSpPr/>
          <p:nvPr/>
        </p:nvSpPr>
        <p:spPr>
          <a:xfrm>
            <a:off x="1529862" y="3182815"/>
            <a:ext cx="2795953" cy="167053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1380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(1)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1" y="1046285"/>
            <a:ext cx="4413738" cy="554794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:</a:t>
            </a:r>
            <a:r>
              <a:rPr lang="fr-FR" i="1" dirty="0" err="1">
                <a:solidFill>
                  <a:schemeClr val="accent2">
                    <a:lumMod val="75000"/>
                  </a:schemeClr>
                </a:solidFill>
              </a:rPr>
              <a:t>UserShape</a:t>
            </a: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/>
                </a:solidFill>
              </a:rPr>
              <a:t>a </a:t>
            </a:r>
            <a:r>
              <a:rPr lang="fr-FR" i="1" dirty="0" err="1">
                <a:solidFill>
                  <a:schemeClr val="accent1"/>
                </a:solidFill>
              </a:rPr>
              <a:t>sh:NodeShape</a:t>
            </a:r>
            <a:r>
              <a:rPr lang="fr-FR" i="1" dirty="0">
                <a:solidFill>
                  <a:schemeClr val="accent1"/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1"/>
                </a:solidFill>
              </a:rPr>
              <a:t>	</a:t>
            </a:r>
            <a:r>
              <a:rPr lang="fr-FR" i="1" dirty="0" err="1">
                <a:solidFill>
                  <a:schemeClr val="accent1"/>
                </a:solidFill>
              </a:rPr>
              <a:t>sh:targetClass</a:t>
            </a:r>
            <a:r>
              <a:rPr lang="fr-FR" i="1" dirty="0">
                <a:solidFill>
                  <a:schemeClr val="accent1"/>
                </a:solidFill>
              </a:rPr>
              <a:t> </a:t>
            </a:r>
            <a:r>
              <a:rPr lang="fr-FR" i="1" dirty="0">
                <a:solidFill>
                  <a:schemeClr val="accent2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1"/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sh:property</a:t>
            </a:r>
            <a:r>
              <a:rPr lang="fr-FR" i="1" dirty="0"/>
              <a:t> [ 		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#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schema:name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sh:minCount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xsd:string</a:t>
            </a:r>
            <a:r>
              <a:rPr lang="fr-FR" i="1" dirty="0"/>
              <a:t> ;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sh:property</a:t>
            </a:r>
            <a:r>
              <a:rPr lang="fr-FR" i="1" dirty="0"/>
              <a:t> 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2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schema:gender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sh:minCount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sh:or</a:t>
            </a:r>
            <a:r>
              <a:rPr lang="fr-FR" i="1" dirty="0"/>
              <a:t> ( </a:t>
            </a:r>
          </a:p>
          <a:p>
            <a:pPr marL="0" indent="0">
              <a:buNone/>
            </a:pPr>
            <a:r>
              <a:rPr lang="fr-FR" i="1" dirty="0"/>
              <a:t>		  [ </a:t>
            </a:r>
            <a:r>
              <a:rPr lang="fr-FR" i="1" dirty="0" err="1"/>
              <a:t>sh:in</a:t>
            </a:r>
            <a:r>
              <a:rPr lang="fr-FR" i="1" dirty="0"/>
              <a:t> (</a:t>
            </a:r>
            <a:r>
              <a:rPr lang="fr-FR" i="1" dirty="0" err="1"/>
              <a:t>schema:Male</a:t>
            </a:r>
            <a:r>
              <a:rPr lang="fr-FR" i="1" dirty="0"/>
              <a:t> </a:t>
            </a:r>
            <a:r>
              <a:rPr lang="fr-FR" i="1" dirty="0" err="1"/>
              <a:t>schema:Female</a:t>
            </a:r>
            <a:r>
              <a:rPr lang="fr-FR" i="1" dirty="0"/>
              <a:t>) ]</a:t>
            </a:r>
          </a:p>
          <a:p>
            <a:pPr marL="0" indent="0">
              <a:buNone/>
            </a:pPr>
            <a:r>
              <a:rPr lang="fr-FR" i="1" dirty="0"/>
              <a:t>		  [ 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xsd:string</a:t>
            </a:r>
            <a:r>
              <a:rPr lang="fr-FR" i="1" dirty="0"/>
              <a:t>] )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sh:property</a:t>
            </a:r>
            <a:r>
              <a:rPr lang="fr-FR" i="1" dirty="0"/>
              <a:t> 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3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schema:birthDate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sh:datatype</a:t>
            </a:r>
            <a:r>
              <a:rPr lang="fr-FR" i="1" dirty="0"/>
              <a:t> </a:t>
            </a:r>
            <a:r>
              <a:rPr lang="fr-FR" i="1" dirty="0" err="1"/>
              <a:t>xsd:date</a:t>
            </a:r>
            <a:r>
              <a:rPr lang="fr-FR" i="1" dirty="0"/>
              <a:t> ; ] ; </a:t>
            </a:r>
          </a:p>
          <a:p>
            <a:pPr marL="0" indent="0">
              <a:buNone/>
            </a:pPr>
            <a:r>
              <a:rPr lang="fr-FR" i="1" dirty="0"/>
              <a:t>	</a:t>
            </a:r>
            <a:r>
              <a:rPr lang="fr-FR" i="1" dirty="0" err="1">
                <a:solidFill>
                  <a:srgbClr val="FF0000"/>
                </a:solidFill>
              </a:rPr>
              <a:t>sh:property</a:t>
            </a:r>
            <a:r>
              <a:rPr lang="fr-FR" i="1" dirty="0"/>
              <a:t> [ 		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4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sh:path</a:t>
            </a:r>
            <a:r>
              <a:rPr lang="fr-FR" i="1" dirty="0"/>
              <a:t> </a:t>
            </a:r>
            <a:r>
              <a:rPr lang="fr-FR" i="1" dirty="0" err="1"/>
              <a:t>schema:knows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sh:nodeKind</a:t>
            </a:r>
            <a:r>
              <a:rPr lang="fr-FR" i="1" dirty="0"/>
              <a:t> </a:t>
            </a:r>
            <a:r>
              <a:rPr lang="fr-FR" i="1" dirty="0" err="1"/>
              <a:t>sh:IRI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/>
              <a:t>sh:class</a:t>
            </a:r>
            <a:r>
              <a:rPr lang="fr-FR" i="1" dirty="0"/>
              <a:t> :User ; ] .</a:t>
            </a:r>
            <a:endParaRPr lang="fr-FR" dirty="0"/>
          </a:p>
        </p:txBody>
      </p:sp>
      <p:sp>
        <p:nvSpPr>
          <p:cNvPr id="4" name="Légende encadrée 1 3"/>
          <p:cNvSpPr/>
          <p:nvPr/>
        </p:nvSpPr>
        <p:spPr>
          <a:xfrm>
            <a:off x="5628060" y="1116623"/>
            <a:ext cx="3260962" cy="527539"/>
          </a:xfrm>
          <a:prstGeom prst="borderCallout1">
            <a:avLst>
              <a:gd name="adj1" fmla="val 18750"/>
              <a:gd name="adj2" fmla="val -8333"/>
              <a:gd name="adj3" fmla="val 53750"/>
              <a:gd name="adj4" fmla="val -5839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Rdf:Property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that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specifies</a:t>
            </a:r>
            <a:r>
              <a:rPr lang="fr-FR" dirty="0">
                <a:solidFill>
                  <a:schemeClr val="accent1"/>
                </a:solidFill>
              </a:rPr>
              <a:t> the </a:t>
            </a:r>
            <a:r>
              <a:rPr lang="fr-FR" dirty="0" err="1">
                <a:solidFill>
                  <a:schemeClr val="accent1"/>
                </a:solidFill>
              </a:rPr>
              <a:t>target</a:t>
            </a:r>
            <a:r>
              <a:rPr lang="fr-FR" dirty="0">
                <a:solidFill>
                  <a:schemeClr val="accent1"/>
                </a:solidFill>
              </a:rPr>
              <a:t> class</a:t>
            </a:r>
          </a:p>
        </p:txBody>
      </p:sp>
      <p:sp>
        <p:nvSpPr>
          <p:cNvPr id="5" name="Légende encadrée 1 4"/>
          <p:cNvSpPr/>
          <p:nvPr/>
        </p:nvSpPr>
        <p:spPr>
          <a:xfrm>
            <a:off x="5628059" y="500526"/>
            <a:ext cx="3260963" cy="422031"/>
          </a:xfrm>
          <a:prstGeom prst="borderCallout1">
            <a:avLst>
              <a:gd name="adj1" fmla="val 60417"/>
              <a:gd name="adj2" fmla="val -5512"/>
              <a:gd name="adj3" fmla="val 191666"/>
              <a:gd name="adj4" fmla="val -5400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Class to </a:t>
            </a:r>
            <a:r>
              <a:rPr lang="fr-FR" dirty="0" err="1">
                <a:solidFill>
                  <a:schemeClr val="accent1"/>
                </a:solidFill>
              </a:rPr>
              <a:t>declare</a:t>
            </a:r>
            <a:r>
              <a:rPr lang="fr-FR" dirty="0">
                <a:solidFill>
                  <a:schemeClr val="accent1"/>
                </a:solidFill>
              </a:rPr>
              <a:t> a </a:t>
            </a:r>
            <a:r>
              <a:rPr lang="fr-FR" dirty="0" err="1">
                <a:solidFill>
                  <a:schemeClr val="accent1"/>
                </a:solidFill>
              </a:rPr>
              <a:t>constraint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Légende encadrée 1 5"/>
          <p:cNvSpPr/>
          <p:nvPr/>
        </p:nvSpPr>
        <p:spPr>
          <a:xfrm>
            <a:off x="5628060" y="1899774"/>
            <a:ext cx="3260962" cy="553280"/>
          </a:xfrm>
          <a:prstGeom prst="borderCallout1">
            <a:avLst>
              <a:gd name="adj1" fmla="val 2859"/>
              <a:gd name="adj2" fmla="val -5098"/>
              <a:gd name="adj3" fmla="val -39970"/>
              <a:gd name="adj4" fmla="val -6645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Each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describes</a:t>
            </a:r>
            <a:r>
              <a:rPr lang="fr-FR" dirty="0">
                <a:solidFill>
                  <a:schemeClr val="accent1"/>
                </a:solidFill>
              </a:rPr>
              <a:t> a part of the </a:t>
            </a:r>
            <a:r>
              <a:rPr lang="fr-FR" dirty="0" err="1">
                <a:solidFill>
                  <a:schemeClr val="accent1"/>
                </a:solidFill>
              </a:rPr>
              <a:t>constraint</a:t>
            </a: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155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(2)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31749" y="1028701"/>
            <a:ext cx="4413738" cy="554794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:</a:t>
            </a:r>
            <a:r>
              <a:rPr lang="fr-FR" i="1" dirty="0" err="1">
                <a:solidFill>
                  <a:srgbClr val="FF0000"/>
                </a:solidFill>
              </a:rPr>
              <a:t>UserShape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a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/>
              <a:t>[       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rgbClr val="FF0000"/>
                </a:solidFill>
              </a:rPr>
              <a:t>sh:path</a:t>
            </a:r>
            <a:r>
              <a:rPr lang="fr-FR" i="1" dirty="0"/>
              <a:t> </a:t>
            </a:r>
            <a:r>
              <a:rPr lang="fr-FR" i="1" dirty="0" err="1">
                <a:solidFill>
                  <a:schemeClr val="accent1">
                    <a:lumMod val="75000"/>
                  </a:schemeClr>
                </a:solidFill>
              </a:rPr>
              <a:t>schema:name</a:t>
            </a:r>
            <a:r>
              <a:rPr lang="fr-FR" i="1" dirty="0"/>
              <a:t> 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rgbClr val="FF0000"/>
                </a:solidFill>
              </a:rPr>
              <a:t>sh:minCount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rgbClr val="FF0000"/>
                </a:solidFill>
              </a:rPr>
              <a:t>sh:maxCount</a:t>
            </a:r>
            <a:r>
              <a:rPr lang="fr-FR" i="1" dirty="0"/>
              <a:t> 1;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rgbClr val="FF0000"/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2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schema:gender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sh:or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sh:in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schema:Female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) ]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] )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3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schema:birthDate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4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schema:knows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sh:nodeKind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:User ; ] </a:t>
            </a:r>
            <a:r>
              <a:rPr lang="fr-FR" i="1" dirty="0"/>
              <a:t>.</a:t>
            </a:r>
            <a:endParaRPr lang="fr-FR" dirty="0"/>
          </a:p>
        </p:txBody>
      </p:sp>
      <p:sp>
        <p:nvSpPr>
          <p:cNvPr id="4" name="Légende encadrée 1 3"/>
          <p:cNvSpPr/>
          <p:nvPr/>
        </p:nvSpPr>
        <p:spPr>
          <a:xfrm>
            <a:off x="5779497" y="1767206"/>
            <a:ext cx="3260962" cy="527539"/>
          </a:xfrm>
          <a:prstGeom prst="borderCallout1">
            <a:avLst>
              <a:gd name="adj1" fmla="val 18750"/>
              <a:gd name="adj2" fmla="val -8333"/>
              <a:gd name="adj3" fmla="val 65417"/>
              <a:gd name="adj4" fmla="val -4680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Min and max </a:t>
            </a:r>
            <a:r>
              <a:rPr lang="fr-FR" dirty="0" err="1">
                <a:solidFill>
                  <a:schemeClr val="accent1"/>
                </a:solidFill>
              </a:rPr>
              <a:t>number</a:t>
            </a:r>
            <a:r>
              <a:rPr lang="fr-FR" dirty="0">
                <a:solidFill>
                  <a:schemeClr val="accent1"/>
                </a:solidFill>
              </a:rPr>
              <a:t> of </a:t>
            </a:r>
            <a:r>
              <a:rPr lang="fr-FR" dirty="0" err="1">
                <a:solidFill>
                  <a:schemeClr val="accent1"/>
                </a:solidFill>
              </a:rPr>
              <a:t>related</a:t>
            </a:r>
            <a:r>
              <a:rPr lang="fr-FR" dirty="0">
                <a:solidFill>
                  <a:schemeClr val="accent1"/>
                </a:solidFill>
              </a:rPr>
              <a:t> values </a:t>
            </a:r>
            <a:r>
              <a:rPr lang="fr-FR" dirty="0" err="1">
                <a:solidFill>
                  <a:schemeClr val="accent1"/>
                </a:solidFill>
              </a:rPr>
              <a:t>with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this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5" name="Légende encadrée 1 4"/>
          <p:cNvSpPr/>
          <p:nvPr/>
        </p:nvSpPr>
        <p:spPr>
          <a:xfrm>
            <a:off x="5775102" y="1133866"/>
            <a:ext cx="3260963" cy="422031"/>
          </a:xfrm>
          <a:prstGeom prst="borderCallout1">
            <a:avLst>
              <a:gd name="adj1" fmla="val 60417"/>
              <a:gd name="adj2" fmla="val -5512"/>
              <a:gd name="adj3" fmla="val 177083"/>
              <a:gd name="adj4" fmla="val -3135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Name of a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r>
              <a:rPr lang="fr-FR" dirty="0">
                <a:solidFill>
                  <a:schemeClr val="accent1"/>
                </a:solidFill>
              </a:rPr>
              <a:t> of :User</a:t>
            </a:r>
          </a:p>
        </p:txBody>
      </p:sp>
      <p:sp>
        <p:nvSpPr>
          <p:cNvPr id="6" name="Légende encadrée 1 5"/>
          <p:cNvSpPr/>
          <p:nvPr/>
        </p:nvSpPr>
        <p:spPr>
          <a:xfrm>
            <a:off x="5779497" y="2431367"/>
            <a:ext cx="3260962" cy="553280"/>
          </a:xfrm>
          <a:prstGeom prst="borderCallout1">
            <a:avLst>
              <a:gd name="adj1" fmla="val 2859"/>
              <a:gd name="adj2" fmla="val -5098"/>
              <a:gd name="adj3" fmla="val 29952"/>
              <a:gd name="adj4" fmla="val -254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Type of the data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endParaRPr lang="fr-FR" dirty="0">
              <a:solidFill>
                <a:schemeClr val="accent1"/>
              </a:solidFill>
            </a:endParaRPr>
          </a:p>
        </p:txBody>
      </p:sp>
      <p:grpSp>
        <p:nvGrpSpPr>
          <p:cNvPr id="13" name="Groupe 12"/>
          <p:cNvGrpSpPr/>
          <p:nvPr/>
        </p:nvGrpSpPr>
        <p:grpSpPr>
          <a:xfrm>
            <a:off x="259371" y="1971193"/>
            <a:ext cx="1371602" cy="1563338"/>
            <a:chOff x="259371" y="1971193"/>
            <a:chExt cx="1371602" cy="1563338"/>
          </a:xfrm>
        </p:grpSpPr>
        <p:sp>
          <p:nvSpPr>
            <p:cNvPr id="7" name="Ellipse 6"/>
            <p:cNvSpPr/>
            <p:nvPr/>
          </p:nvSpPr>
          <p:spPr>
            <a:xfrm>
              <a:off x="259371" y="1971193"/>
              <a:ext cx="1230923" cy="51874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accent1">
                      <a:lumMod val="75000"/>
                    </a:schemeClr>
                  </a:solidFill>
                </a:rPr>
                <a:t>James</a:t>
              </a:r>
            </a:p>
          </p:txBody>
        </p:sp>
        <p:cxnSp>
          <p:nvCxnSpPr>
            <p:cNvPr id="9" name="Connecteur droit avec flèche 8"/>
            <p:cNvCxnSpPr>
              <a:stCxn id="7" idx="4"/>
              <a:endCxn id="11" idx="0"/>
            </p:cNvCxnSpPr>
            <p:nvPr/>
          </p:nvCxnSpPr>
          <p:spPr>
            <a:xfrm>
              <a:off x="874833" y="2489940"/>
              <a:ext cx="17585" cy="73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ZoneTexte 9"/>
            <p:cNvSpPr txBox="1"/>
            <p:nvPr/>
          </p:nvSpPr>
          <p:spPr>
            <a:xfrm>
              <a:off x="435220" y="2554119"/>
              <a:ext cx="11957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 err="1"/>
                <a:t>schema:name</a:t>
              </a:r>
              <a:endParaRPr lang="fr-FR" sz="1400" dirty="0"/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294541" y="3226754"/>
              <a:ext cx="1195753" cy="3077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…^^</a:t>
              </a:r>
              <a:r>
                <a:rPr lang="fr-FR" sz="1400" dirty="0" err="1"/>
                <a:t>xsd:string</a:t>
              </a:r>
              <a:endParaRPr lang="fr-FR" sz="14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1262680" y="1877086"/>
            <a:ext cx="1763582" cy="612267"/>
            <a:chOff x="1262680" y="1877086"/>
            <a:chExt cx="1763582" cy="612267"/>
          </a:xfrm>
        </p:grpSpPr>
        <p:sp>
          <p:nvSpPr>
            <p:cNvPr id="17" name="Ellipse 16"/>
            <p:cNvSpPr/>
            <p:nvPr/>
          </p:nvSpPr>
          <p:spPr>
            <a:xfrm>
              <a:off x="1795339" y="1970606"/>
              <a:ext cx="1230923" cy="51874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accent1">
                      <a:lumMod val="75000"/>
                    </a:schemeClr>
                  </a:solidFill>
                </a:rPr>
                <a:t>:User</a:t>
              </a:r>
            </a:p>
          </p:txBody>
        </p:sp>
        <p:cxnSp>
          <p:nvCxnSpPr>
            <p:cNvPr id="20" name="Connecteur droit avec flèche 19"/>
            <p:cNvCxnSpPr>
              <a:stCxn id="7" idx="6"/>
              <a:endCxn id="17" idx="2"/>
            </p:cNvCxnSpPr>
            <p:nvPr/>
          </p:nvCxnSpPr>
          <p:spPr>
            <a:xfrm flipV="1">
              <a:off x="1490294" y="2229980"/>
              <a:ext cx="305045" cy="5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/>
            <p:cNvSpPr txBox="1"/>
            <p:nvPr/>
          </p:nvSpPr>
          <p:spPr>
            <a:xfrm>
              <a:off x="1262680" y="1877086"/>
              <a:ext cx="8528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 err="1"/>
                <a:t>rdf:type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5488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(3)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31749" y="1028701"/>
            <a:ext cx="4413738" cy="554794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:</a:t>
            </a:r>
            <a:r>
              <a:rPr lang="fr-FR" i="1" dirty="0" err="1">
                <a:solidFill>
                  <a:srgbClr val="FF0000"/>
                </a:solidFill>
              </a:rPr>
              <a:t>UserShape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a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/>
              <a:t>[       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schema:name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2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1">
                    <a:lumMod val="50000"/>
                  </a:schemeClr>
                </a:solidFill>
              </a:rPr>
              <a:t>schema:gender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sh:or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rgbClr val="FF0000"/>
                </a:solidFill>
              </a:rPr>
              <a:t>sh:in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(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schema:Female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) ]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] )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3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schema:birthDate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xsd:date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4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schema:knows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sh:nodeKind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:User ; ] </a:t>
            </a:r>
            <a:r>
              <a:rPr lang="fr-FR" i="1" dirty="0"/>
              <a:t>.</a:t>
            </a:r>
            <a:endParaRPr lang="fr-FR" dirty="0"/>
          </a:p>
        </p:txBody>
      </p:sp>
      <p:sp>
        <p:nvSpPr>
          <p:cNvPr id="4" name="Légende encadrée 1 3"/>
          <p:cNvSpPr/>
          <p:nvPr/>
        </p:nvSpPr>
        <p:spPr>
          <a:xfrm>
            <a:off x="6110654" y="3596456"/>
            <a:ext cx="2929804" cy="527539"/>
          </a:xfrm>
          <a:prstGeom prst="borderCallout1">
            <a:avLst>
              <a:gd name="adj1" fmla="val 18750"/>
              <a:gd name="adj2" fmla="val -8333"/>
              <a:gd name="adj3" fmla="val 65417"/>
              <a:gd name="adj4" fmla="val -4680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Possible instances </a:t>
            </a:r>
          </a:p>
          <a:p>
            <a:pPr algn="ctr"/>
            <a:r>
              <a:rPr lang="fr-FR" dirty="0" err="1">
                <a:solidFill>
                  <a:schemeClr val="accent1"/>
                </a:solidFill>
              </a:rPr>
              <a:t>linked</a:t>
            </a:r>
            <a:r>
              <a:rPr lang="fr-FR" dirty="0">
                <a:solidFill>
                  <a:schemeClr val="accent1"/>
                </a:solidFill>
              </a:rPr>
              <a:t> by the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5" name="Légende encadrée 1 4"/>
          <p:cNvSpPr/>
          <p:nvPr/>
        </p:nvSpPr>
        <p:spPr>
          <a:xfrm>
            <a:off x="5811715" y="2875056"/>
            <a:ext cx="3228743" cy="658419"/>
          </a:xfrm>
          <a:prstGeom prst="borderCallout1">
            <a:avLst>
              <a:gd name="adj1" fmla="val 60417"/>
              <a:gd name="adj2" fmla="val -5512"/>
              <a:gd name="adj3" fmla="val 145833"/>
              <a:gd name="adj4" fmla="val -6209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List of alternative </a:t>
            </a:r>
            <a:r>
              <a:rPr lang="fr-FR" dirty="0" err="1">
                <a:solidFill>
                  <a:schemeClr val="accent1"/>
                </a:solidFill>
              </a:rPr>
              <a:t>constraints</a:t>
            </a:r>
            <a:r>
              <a:rPr lang="fr-FR" dirty="0">
                <a:solidFill>
                  <a:schemeClr val="accent1"/>
                </a:solidFill>
              </a:rPr>
              <a:t> (as </a:t>
            </a:r>
            <a:r>
              <a:rPr lang="fr-FR" dirty="0" err="1">
                <a:solidFill>
                  <a:schemeClr val="accent1"/>
                </a:solidFill>
              </a:rPr>
              <a:t>blank</a:t>
            </a:r>
            <a:r>
              <a:rPr lang="fr-FR" dirty="0">
                <a:solidFill>
                  <a:schemeClr val="accent1"/>
                </a:solidFill>
              </a:rPr>
              <a:t> </a:t>
            </a:r>
            <a:r>
              <a:rPr lang="fr-FR" dirty="0" err="1">
                <a:solidFill>
                  <a:schemeClr val="accent1"/>
                </a:solidFill>
              </a:rPr>
              <a:t>nodes</a:t>
            </a:r>
            <a:r>
              <a:rPr lang="fr-FR" dirty="0">
                <a:solidFill>
                  <a:schemeClr val="accent1"/>
                </a:solidFill>
              </a:rPr>
              <a:t>) for the </a:t>
            </a:r>
            <a:r>
              <a:rPr lang="fr-FR" dirty="0" err="1">
                <a:solidFill>
                  <a:schemeClr val="accent1"/>
                </a:solidFill>
              </a:rPr>
              <a:t>property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Légende encadrée 1 5"/>
          <p:cNvSpPr/>
          <p:nvPr/>
        </p:nvSpPr>
        <p:spPr>
          <a:xfrm>
            <a:off x="6110654" y="4147049"/>
            <a:ext cx="2929804" cy="415728"/>
          </a:xfrm>
          <a:prstGeom prst="borderCallout1">
            <a:avLst>
              <a:gd name="adj1" fmla="val 2859"/>
              <a:gd name="adj2" fmla="val -5098"/>
              <a:gd name="adj3" fmla="val 29952"/>
              <a:gd name="adj4" fmla="val -254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Type of the </a:t>
            </a:r>
            <a:r>
              <a:rPr lang="fr-FR" dirty="0" err="1">
                <a:solidFill>
                  <a:schemeClr val="accent1"/>
                </a:solidFill>
              </a:rPr>
              <a:t>node</a:t>
            </a:r>
            <a:endParaRPr lang="fr-FR" dirty="0">
              <a:solidFill>
                <a:schemeClr val="accent1"/>
              </a:solidFill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219211" y="3566456"/>
            <a:ext cx="1345224" cy="1545655"/>
            <a:chOff x="333511" y="3723801"/>
            <a:chExt cx="1345224" cy="1545655"/>
          </a:xfrm>
        </p:grpSpPr>
        <p:grpSp>
          <p:nvGrpSpPr>
            <p:cNvPr id="12" name="Groupe 11"/>
            <p:cNvGrpSpPr/>
            <p:nvPr/>
          </p:nvGrpSpPr>
          <p:grpSpPr>
            <a:xfrm>
              <a:off x="333512" y="3723801"/>
              <a:ext cx="1345223" cy="1076799"/>
              <a:chOff x="294542" y="2035372"/>
              <a:chExt cx="1345223" cy="1191382"/>
            </a:xfrm>
          </p:grpSpPr>
          <p:sp>
            <p:nvSpPr>
              <p:cNvPr id="14" name="Ellipse 13"/>
              <p:cNvSpPr/>
              <p:nvPr/>
            </p:nvSpPr>
            <p:spPr>
              <a:xfrm>
                <a:off x="408842" y="2035372"/>
                <a:ext cx="1230923" cy="518747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accent1">
                        <a:lumMod val="75000"/>
                      </a:schemeClr>
                    </a:solidFill>
                  </a:rPr>
                  <a:t>:James</a:t>
                </a:r>
              </a:p>
            </p:txBody>
          </p:sp>
          <p:cxnSp>
            <p:nvCxnSpPr>
              <p:cNvPr id="15" name="Connecteur droit avec flèche 14"/>
              <p:cNvCxnSpPr>
                <a:stCxn id="14" idx="4"/>
              </p:cNvCxnSpPr>
              <p:nvPr/>
            </p:nvCxnSpPr>
            <p:spPr>
              <a:xfrm flipH="1">
                <a:off x="892418" y="2554119"/>
                <a:ext cx="131886" cy="6726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ZoneTexte 15"/>
              <p:cNvSpPr txBox="1"/>
              <p:nvPr/>
            </p:nvSpPr>
            <p:spPr>
              <a:xfrm>
                <a:off x="294542" y="2554119"/>
                <a:ext cx="13364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400" dirty="0" err="1"/>
                  <a:t>schema:gender</a:t>
                </a:r>
                <a:endParaRPr lang="fr-FR" sz="1400" dirty="0"/>
              </a:p>
            </p:txBody>
          </p:sp>
        </p:grpSp>
        <p:sp>
          <p:nvSpPr>
            <p:cNvPr id="23" name="Ellipse 22"/>
            <p:cNvSpPr/>
            <p:nvPr/>
          </p:nvSpPr>
          <p:spPr>
            <a:xfrm>
              <a:off x="333511" y="4800600"/>
              <a:ext cx="1164981" cy="46885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 err="1">
                  <a:solidFill>
                    <a:schemeClr val="accent1">
                      <a:lumMod val="75000"/>
                    </a:schemeClr>
                  </a:solidFill>
                </a:rPr>
                <a:t>schema:Male</a:t>
              </a:r>
              <a:endParaRPr lang="fr-FR" sz="14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e 25"/>
          <p:cNvGrpSpPr/>
          <p:nvPr/>
        </p:nvGrpSpPr>
        <p:grpSpPr>
          <a:xfrm>
            <a:off x="1522671" y="3533475"/>
            <a:ext cx="1345223" cy="1545655"/>
            <a:chOff x="333512" y="3723801"/>
            <a:chExt cx="1345223" cy="1545655"/>
          </a:xfrm>
        </p:grpSpPr>
        <p:grpSp>
          <p:nvGrpSpPr>
            <p:cNvPr id="27" name="Groupe 26"/>
            <p:cNvGrpSpPr/>
            <p:nvPr/>
          </p:nvGrpSpPr>
          <p:grpSpPr>
            <a:xfrm>
              <a:off x="333512" y="3723801"/>
              <a:ext cx="1345223" cy="1076799"/>
              <a:chOff x="294542" y="2035372"/>
              <a:chExt cx="1345223" cy="1191382"/>
            </a:xfrm>
          </p:grpSpPr>
          <p:sp>
            <p:nvSpPr>
              <p:cNvPr id="29" name="Ellipse 28"/>
              <p:cNvSpPr/>
              <p:nvPr/>
            </p:nvSpPr>
            <p:spPr>
              <a:xfrm>
                <a:off x="408842" y="2035372"/>
                <a:ext cx="1230923" cy="518747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accent1">
                        <a:lumMod val="75000"/>
                      </a:schemeClr>
                    </a:solidFill>
                  </a:rPr>
                  <a:t>:Anna</a:t>
                </a:r>
              </a:p>
            </p:txBody>
          </p:sp>
          <p:cxnSp>
            <p:nvCxnSpPr>
              <p:cNvPr id="30" name="Connecteur droit avec flèche 29"/>
              <p:cNvCxnSpPr>
                <a:stCxn id="29" idx="4"/>
              </p:cNvCxnSpPr>
              <p:nvPr/>
            </p:nvCxnSpPr>
            <p:spPr>
              <a:xfrm flipH="1">
                <a:off x="892418" y="2554119"/>
                <a:ext cx="131886" cy="6726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ZoneTexte 30"/>
              <p:cNvSpPr txBox="1"/>
              <p:nvPr/>
            </p:nvSpPr>
            <p:spPr>
              <a:xfrm>
                <a:off x="294542" y="2554119"/>
                <a:ext cx="13364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400" dirty="0" err="1"/>
                  <a:t>schema:gender</a:t>
                </a:r>
                <a:endParaRPr lang="fr-FR" sz="1400" dirty="0"/>
              </a:p>
            </p:txBody>
          </p:sp>
        </p:grpSp>
        <p:sp>
          <p:nvSpPr>
            <p:cNvPr id="28" name="Ellipse 27"/>
            <p:cNvSpPr/>
            <p:nvPr/>
          </p:nvSpPr>
          <p:spPr>
            <a:xfrm>
              <a:off x="366485" y="4800600"/>
              <a:ext cx="1132007" cy="46885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 err="1">
                  <a:solidFill>
                    <a:schemeClr val="accent1">
                      <a:lumMod val="75000"/>
                    </a:schemeClr>
                  </a:solidFill>
                </a:rPr>
                <a:t>schema:Female</a:t>
              </a:r>
              <a:endParaRPr lang="fr-FR" sz="14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32" name="ZoneTexte 31"/>
          <p:cNvSpPr txBox="1"/>
          <p:nvPr/>
        </p:nvSpPr>
        <p:spPr>
          <a:xfrm>
            <a:off x="6383215" y="5284177"/>
            <a:ext cx="221566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err="1"/>
              <a:t>Comments</a:t>
            </a:r>
            <a:r>
              <a:rPr lang="fr-FR" dirty="0"/>
              <a:t> about </a:t>
            </a:r>
            <a:r>
              <a:rPr lang="fr-FR" dirty="0" err="1"/>
              <a:t>schema:gender</a:t>
            </a:r>
            <a:r>
              <a:rPr lang="fr-FR" dirty="0"/>
              <a:t>?</a:t>
            </a:r>
          </a:p>
        </p:txBody>
      </p:sp>
      <p:grpSp>
        <p:nvGrpSpPr>
          <p:cNvPr id="20" name="Groupe 19"/>
          <p:cNvGrpSpPr/>
          <p:nvPr/>
        </p:nvGrpSpPr>
        <p:grpSpPr>
          <a:xfrm>
            <a:off x="362758" y="1639866"/>
            <a:ext cx="1371603" cy="1563338"/>
            <a:chOff x="259371" y="1971193"/>
            <a:chExt cx="1371603" cy="1563338"/>
          </a:xfrm>
        </p:grpSpPr>
        <p:sp>
          <p:nvSpPr>
            <p:cNvPr id="21" name="Ellipse 20"/>
            <p:cNvSpPr/>
            <p:nvPr/>
          </p:nvSpPr>
          <p:spPr>
            <a:xfrm>
              <a:off x="259371" y="1971193"/>
              <a:ext cx="1230923" cy="51874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accent1">
                      <a:lumMod val="75000"/>
                    </a:schemeClr>
                  </a:solidFill>
                </a:rPr>
                <a:t>James</a:t>
              </a:r>
            </a:p>
          </p:txBody>
        </p:sp>
        <p:cxnSp>
          <p:nvCxnSpPr>
            <p:cNvPr id="22" name="Connecteur droit avec flèche 21"/>
            <p:cNvCxnSpPr>
              <a:stCxn id="21" idx="4"/>
              <a:endCxn id="33" idx="0"/>
            </p:cNvCxnSpPr>
            <p:nvPr/>
          </p:nvCxnSpPr>
          <p:spPr>
            <a:xfrm>
              <a:off x="874833" y="2489940"/>
              <a:ext cx="17585" cy="73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/>
            <p:cNvSpPr txBox="1"/>
            <p:nvPr/>
          </p:nvSpPr>
          <p:spPr>
            <a:xfrm>
              <a:off x="294542" y="2554119"/>
              <a:ext cx="1336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 err="1"/>
                <a:t>schema:gender</a:t>
              </a:r>
              <a:endParaRPr lang="fr-FR" sz="1400" dirty="0"/>
            </a:p>
          </p:txBody>
        </p:sp>
        <p:sp>
          <p:nvSpPr>
            <p:cNvPr id="33" name="ZoneTexte 32"/>
            <p:cNvSpPr txBox="1"/>
            <p:nvPr/>
          </p:nvSpPr>
          <p:spPr>
            <a:xfrm>
              <a:off x="294541" y="3226754"/>
              <a:ext cx="1195753" cy="3077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…^^</a:t>
              </a:r>
              <a:r>
                <a:rPr lang="fr-FR" sz="1400" dirty="0" err="1"/>
                <a:t>xsd:string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94413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11216" y="-26377"/>
            <a:ext cx="7229243" cy="948934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shape</a:t>
            </a:r>
            <a:r>
              <a:rPr lang="fr-FR" dirty="0"/>
              <a:t> file (4)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31749" y="1028701"/>
            <a:ext cx="4413738" cy="554794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:</a:t>
            </a:r>
            <a:r>
              <a:rPr lang="fr-FR" i="1" dirty="0" err="1">
                <a:solidFill>
                  <a:srgbClr val="FF0000"/>
                </a:solidFill>
              </a:rPr>
              <a:t>UserShape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a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sh:NodeShape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sh:targetClass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1">
                    <a:lumMod val="75000"/>
                  </a:schemeClr>
                </a:solidFill>
              </a:rPr>
              <a:t>:User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/>
              <a:t>[       # </a:t>
            </a:r>
            <a:r>
              <a:rPr lang="fr-FR" i="1" dirty="0" err="1"/>
              <a:t>Blank</a:t>
            </a:r>
            <a:r>
              <a:rPr lang="fr-FR" i="1" dirty="0"/>
              <a:t> </a:t>
            </a:r>
            <a:r>
              <a:rPr lang="fr-FR" i="1" dirty="0" err="1"/>
              <a:t>node</a:t>
            </a:r>
            <a:r>
              <a:rPr lang="fr-FR" i="1" dirty="0"/>
              <a:t> 1 </a:t>
            </a:r>
          </a:p>
          <a:p>
            <a:pPr marL="0" indent="0">
              <a:buNone/>
            </a:pPr>
            <a:r>
              <a:rPr lang="fr-FR" i="1" dirty="0"/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schema:name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2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schema:gender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sh:minCount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sh:maxCount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sh:or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(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4">
                    <a:lumMod val="50000"/>
                  </a:schemeClr>
                </a:solidFill>
              </a:rPr>
              <a:t>sh:in</a:t>
            </a:r>
            <a:r>
              <a:rPr lang="fr-FR" i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(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schema:Female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) ]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  [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sh:datatype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xsd:string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] )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3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sh:path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 err="1">
                <a:solidFill>
                  <a:srgbClr val="FF0000"/>
                </a:solidFill>
              </a:rPr>
              <a:t>schema:birthDate</a:t>
            </a:r>
            <a:r>
              <a:rPr lang="fr-FR" i="1" dirty="0">
                <a:solidFill>
                  <a:srgbClr val="FF0000"/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sh:maxCount</a:t>
            </a:r>
            <a:r>
              <a:rPr lang="fr-FR" i="1" dirty="0">
                <a:solidFill>
                  <a:srgbClr val="FF0000"/>
                </a:solidFill>
              </a:rPr>
              <a:t> 1; </a:t>
            </a:r>
          </a:p>
          <a:p>
            <a:pPr marL="0" indent="0">
              <a:buNone/>
            </a:pPr>
            <a:r>
              <a:rPr lang="fr-FR" i="1" dirty="0">
                <a:solidFill>
                  <a:srgbClr val="FF0000"/>
                </a:solidFill>
              </a:rPr>
              <a:t>		</a:t>
            </a:r>
            <a:r>
              <a:rPr lang="fr-FR" i="1" dirty="0" err="1">
                <a:solidFill>
                  <a:srgbClr val="FF0000"/>
                </a:solidFill>
              </a:rPr>
              <a:t>sh:datatype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 err="1">
                <a:solidFill>
                  <a:srgbClr val="FF0000"/>
                </a:solidFill>
              </a:rPr>
              <a:t>xsd:date</a:t>
            </a:r>
            <a:r>
              <a:rPr lang="fr-FR" i="1" dirty="0">
                <a:solidFill>
                  <a:srgbClr val="FF0000"/>
                </a:solidFill>
              </a:rPr>
              <a:t> 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; ]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sh:property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[ 		#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Blank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node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4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sh:path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schema:knows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sh:nodeKind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sh:IRI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; 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		</a:t>
            </a:r>
            <a:r>
              <a:rPr lang="fr-FR" i="1" dirty="0" err="1">
                <a:solidFill>
                  <a:schemeClr val="accent5">
                    <a:lumMod val="90000"/>
                    <a:lumOff val="10000"/>
                  </a:schemeClr>
                </a:solidFill>
              </a:rPr>
              <a:t>sh:class</a:t>
            </a:r>
            <a:r>
              <a:rPr lang="fr-FR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 :User ; ] </a:t>
            </a:r>
            <a:r>
              <a:rPr lang="fr-FR" i="1" dirty="0"/>
              <a:t>.</a:t>
            </a:r>
            <a:endParaRPr lang="fr-FR" dirty="0"/>
          </a:p>
        </p:txBody>
      </p:sp>
      <p:grpSp>
        <p:nvGrpSpPr>
          <p:cNvPr id="25" name="Groupe 24"/>
          <p:cNvGrpSpPr/>
          <p:nvPr/>
        </p:nvGrpSpPr>
        <p:grpSpPr>
          <a:xfrm>
            <a:off x="219211" y="3566456"/>
            <a:ext cx="1345224" cy="1545655"/>
            <a:chOff x="333511" y="3723801"/>
            <a:chExt cx="1345224" cy="1545655"/>
          </a:xfrm>
        </p:grpSpPr>
        <p:grpSp>
          <p:nvGrpSpPr>
            <p:cNvPr id="12" name="Groupe 11"/>
            <p:cNvGrpSpPr/>
            <p:nvPr/>
          </p:nvGrpSpPr>
          <p:grpSpPr>
            <a:xfrm>
              <a:off x="333512" y="3723801"/>
              <a:ext cx="1345223" cy="1076799"/>
              <a:chOff x="294542" y="2035372"/>
              <a:chExt cx="1345223" cy="1191382"/>
            </a:xfrm>
          </p:grpSpPr>
          <p:sp>
            <p:nvSpPr>
              <p:cNvPr id="14" name="Ellipse 13"/>
              <p:cNvSpPr/>
              <p:nvPr/>
            </p:nvSpPr>
            <p:spPr>
              <a:xfrm>
                <a:off x="408842" y="2035372"/>
                <a:ext cx="1230923" cy="518747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accent1">
                        <a:lumMod val="75000"/>
                      </a:schemeClr>
                    </a:solidFill>
                  </a:rPr>
                  <a:t>James</a:t>
                </a:r>
              </a:p>
            </p:txBody>
          </p:sp>
          <p:cxnSp>
            <p:nvCxnSpPr>
              <p:cNvPr id="15" name="Connecteur droit avec flèche 14"/>
              <p:cNvCxnSpPr>
                <a:stCxn id="14" idx="4"/>
              </p:cNvCxnSpPr>
              <p:nvPr/>
            </p:nvCxnSpPr>
            <p:spPr>
              <a:xfrm flipH="1">
                <a:off x="892418" y="2554119"/>
                <a:ext cx="131886" cy="6726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ZoneTexte 15"/>
              <p:cNvSpPr txBox="1"/>
              <p:nvPr/>
            </p:nvSpPr>
            <p:spPr>
              <a:xfrm>
                <a:off x="294542" y="2554119"/>
                <a:ext cx="1336432" cy="340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400" dirty="0" err="1"/>
                  <a:t>schema</a:t>
                </a:r>
                <a:r>
                  <a:rPr lang="fr-FR" sz="1400" dirty="0"/>
                  <a:t>:???</a:t>
                </a:r>
              </a:p>
            </p:txBody>
          </p:sp>
        </p:grpSp>
        <p:sp>
          <p:nvSpPr>
            <p:cNvPr id="23" name="Ellipse 22"/>
            <p:cNvSpPr/>
            <p:nvPr/>
          </p:nvSpPr>
          <p:spPr>
            <a:xfrm>
              <a:off x="333511" y="4800600"/>
              <a:ext cx="1164981" cy="46885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solidFill>
                    <a:schemeClr val="accent1">
                      <a:lumMod val="75000"/>
                    </a:schemeClr>
                  </a:solidFill>
                </a:rPr>
                <a:t>???</a:t>
              </a:r>
            </a:p>
          </p:txBody>
        </p:sp>
      </p:grpSp>
      <p:sp>
        <p:nvSpPr>
          <p:cNvPr id="32" name="ZoneTexte 31"/>
          <p:cNvSpPr txBox="1"/>
          <p:nvPr/>
        </p:nvSpPr>
        <p:spPr>
          <a:xfrm>
            <a:off x="6383215" y="5284177"/>
            <a:ext cx="221566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err="1"/>
              <a:t>It’s</a:t>
            </a:r>
            <a:r>
              <a:rPr lang="fr-FR" dirty="0"/>
              <a:t> up to </a:t>
            </a:r>
            <a:r>
              <a:rPr lang="fr-FR" dirty="0" err="1"/>
              <a:t>you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5593082"/>
      </p:ext>
    </p:extLst>
  </p:cSld>
  <p:clrMapOvr>
    <a:masterClrMapping/>
  </p:clrMapOvr>
</p:sld>
</file>

<file path=ppt/theme/theme1.xml><?xml version="1.0" encoding="utf-8"?>
<a:theme xmlns:a="http://schemas.openxmlformats.org/drawingml/2006/main" name="ThèmeIRIT2018FINAL">
  <a:themeElements>
    <a:clrScheme name="ThèmeIRIT2018FINAL">
      <a:dk1>
        <a:srgbClr val="000000"/>
      </a:dk1>
      <a:lt1>
        <a:srgbClr val="FFFFFF"/>
      </a:lt1>
      <a:dk2>
        <a:srgbClr val="919191"/>
      </a:dk2>
      <a:lt2>
        <a:srgbClr val="FEFFFF"/>
      </a:lt2>
      <a:accent1>
        <a:srgbClr val="F74B0F"/>
      </a:accent1>
      <a:accent2>
        <a:srgbClr val="264165"/>
      </a:accent2>
      <a:accent3>
        <a:srgbClr val="A5A5A5"/>
      </a:accent3>
      <a:accent4>
        <a:srgbClr val="1E5B8A"/>
      </a:accent4>
      <a:accent5>
        <a:srgbClr val="0D3153"/>
      </a:accent5>
      <a:accent6>
        <a:srgbClr val="199FC5"/>
      </a:accent6>
      <a:hlink>
        <a:srgbClr val="F74B0F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hèmeIRIT2018FINAL" id="{657CEF15-F09A-E44A-9507-D775E7BE80C0}" vid="{AB6769A9-68D4-BA4C-B731-C06B5242FF6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Theme_Powerpoint_IRIT_032018</Template>
  <TotalTime>2305</TotalTime>
  <Words>1447</Words>
  <Application>Microsoft Macintosh PowerPoint</Application>
  <PresentationFormat>Présentation à l'écran (4:3)</PresentationFormat>
  <Paragraphs>380</Paragraphs>
  <Slides>24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5" baseType="lpstr">
      <vt:lpstr>ThèmeIRIT2018FINAL</vt:lpstr>
      <vt:lpstr>TP2 sur SHACL</vt:lpstr>
      <vt:lpstr>SHACL: readings</vt:lpstr>
      <vt:lpstr>Standard for a constraint language</vt:lpstr>
      <vt:lpstr>What is SHACL useful for?</vt:lpstr>
      <vt:lpstr>Example of shape file (0)</vt:lpstr>
      <vt:lpstr>Example of shape file (1)</vt:lpstr>
      <vt:lpstr>Example of shape file (2)</vt:lpstr>
      <vt:lpstr>Example of shape file (3)</vt:lpstr>
      <vt:lpstr>Example of shape file (4)</vt:lpstr>
      <vt:lpstr>Example of shape file (5)</vt:lpstr>
      <vt:lpstr>The SHACL vocabulary ‘by example’</vt:lpstr>
      <vt:lpstr>Example 2</vt:lpstr>
      <vt:lpstr>The SHACL vocabulary use in the examples</vt:lpstr>
      <vt:lpstr>More SCHACL vocabulary</vt:lpstr>
      <vt:lpstr>Présentation PowerPoint</vt:lpstr>
      <vt:lpstr>How SHACL processors return evaluations</vt:lpstr>
      <vt:lpstr>Further readings … SPARQL-based constraints https://www.w3.org/TR/shacl/#sparql-constraints</vt:lpstr>
      <vt:lpstr>Example of result</vt:lpstr>
      <vt:lpstr>SHACL in Protégé: SHACL4Protégé</vt:lpstr>
      <vt:lpstr>The target KG: presentation</vt:lpstr>
      <vt:lpstr>TP questions (45 mn)</vt:lpstr>
      <vt:lpstr>Part 2 – SPARQL and SPARQL Update</vt:lpstr>
      <vt:lpstr>SPARQL in Protégé</vt:lpstr>
      <vt:lpstr>SPARQL in Protégé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TP2 sur SHACL</dc:title>
  <dc:creator>Nathalie Aussenac-Gilles</dc:creator>
  <cp:lastModifiedBy>frederic frederic</cp:lastModifiedBy>
  <cp:revision>54</cp:revision>
  <dcterms:created xsi:type="dcterms:W3CDTF">2022-10-11T08:55:57Z</dcterms:created>
  <dcterms:modified xsi:type="dcterms:W3CDTF">2022-11-16T14:50:48Z</dcterms:modified>
</cp:coreProperties>
</file>

<file path=docProps/thumbnail.jpeg>
</file>